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0AA2F1-6FE4-4178-80AD-A7B06AECEC3A}" v="1" dt="2024-04-07T14:27:12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3" autoAdjust="0"/>
    <p:restoredTop sz="93896" autoAdjust="0"/>
  </p:normalViewPr>
  <p:slideViewPr>
    <p:cSldViewPr snapToGrid="0">
      <p:cViewPr varScale="1">
        <p:scale>
          <a:sx n="88" d="100"/>
          <a:sy n="88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Lub Dub Condensed" panose="020B0506030403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EMPACT-MI:  </a:t>
            </a:r>
            <a:r>
              <a:rPr lang="en-US" sz="2000" b="1" i="0" u="none" strike="noStrike" baseline="0" dirty="0">
                <a:solidFill>
                  <a:schemeClr val="bg1"/>
                </a:solidFill>
                <a:latin typeface="Lub Dub Condensed" panose="020B0506030403020204" pitchFamily="34" charset="0"/>
              </a:rPr>
              <a:t>Empagliflozin After Acute Myocardial Infarction</a:t>
            </a:r>
            <a:endParaRPr lang="en-US" sz="1800" b="1" dirty="0">
              <a:solidFill>
                <a:schemeClr val="bg1"/>
              </a:solidFill>
              <a:latin typeface="Lub Dub Condensed" panose="020B0506030403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081478"/>
              </p:ext>
            </p:extLst>
          </p:nvPr>
        </p:nvGraphicFramePr>
        <p:xfrm>
          <a:off x="0" y="889694"/>
          <a:ext cx="12273635" cy="6492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9696">
                  <a:extLst>
                    <a:ext uri="{9D8B030D-6E8A-4147-A177-3AD203B41FA5}">
                      <a16:colId xmlns:a16="http://schemas.microsoft.com/office/drawing/2014/main" val="3207578454"/>
                    </a:ext>
                  </a:extLst>
                </a:gridCol>
                <a:gridCol w="1378754">
                  <a:extLst>
                    <a:ext uri="{9D8B030D-6E8A-4147-A177-3AD203B41FA5}">
                      <a16:colId xmlns:a16="http://schemas.microsoft.com/office/drawing/2014/main" val="2304452930"/>
                    </a:ext>
                  </a:extLst>
                </a:gridCol>
                <a:gridCol w="1582220">
                  <a:extLst>
                    <a:ext uri="{9D8B030D-6E8A-4147-A177-3AD203B41FA5}">
                      <a16:colId xmlns:a16="http://schemas.microsoft.com/office/drawing/2014/main" val="1582637665"/>
                    </a:ext>
                  </a:extLst>
                </a:gridCol>
                <a:gridCol w="1510301">
                  <a:extLst>
                    <a:ext uri="{9D8B030D-6E8A-4147-A177-3AD203B41FA5}">
                      <a16:colId xmlns:a16="http://schemas.microsoft.com/office/drawing/2014/main" val="170304942"/>
                    </a:ext>
                  </a:extLst>
                </a:gridCol>
                <a:gridCol w="1865914">
                  <a:extLst>
                    <a:ext uri="{9D8B030D-6E8A-4147-A177-3AD203B41FA5}">
                      <a16:colId xmlns:a16="http://schemas.microsoft.com/office/drawing/2014/main" val="2381365731"/>
                    </a:ext>
                  </a:extLst>
                </a:gridCol>
              </a:tblGrid>
              <a:tr h="591225">
                <a:tc gridSpan="6"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RESULTS: 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Empagliflozin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</a:rPr>
                        <a:t>showed no significant decrease in the risk of time to initial heart failure hospitalization or all-cause mortality following acute myocardial infarction.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1265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To assess whether empagliflozin lowers the chances of hospitalization for HF or CVD deaths in patients with acute myocardial infarction (AMI).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404524">
                <a:tc gridSpan="6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 Multicenter,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double-blind, randomized, placebo-controlled, event-driven trial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(N=6522).</a:t>
                      </a: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6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End point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Empagliflozin Group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(N=3260)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Placebo Group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(N=3262)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905416"/>
                  </a:ext>
                </a:extLst>
              </a:tr>
              <a:tr h="536640">
                <a:tc>
                  <a:txBody>
                    <a:bodyPr/>
                    <a:lstStyle/>
                    <a:p>
                      <a:endParaRPr lang="en-US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Value</a:t>
                      </a:r>
                      <a:endParaRPr lang="en-US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Incidence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No. events per 100 patient-</a:t>
                      </a:r>
                      <a:r>
                        <a:rPr lang="en-US" sz="1100" b="1" dirty="0" err="1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yr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Value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Incidence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No. events per 100 patient-</a:t>
                      </a:r>
                      <a:r>
                        <a:rPr lang="en-US" sz="1100" b="1" dirty="0" err="1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yr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Effect </a:t>
                      </a:r>
                    </a:p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(95% 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408"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Primary Composite Endpoint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15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First HF hospitalization or death from any cause –no. (%)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 first HF hospitalization –no (%)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267 (8.2)</a:t>
                      </a:r>
                    </a:p>
                    <a:p>
                      <a:pPr algn="ctr"/>
                      <a:endParaRPr lang="en-US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118 (3.6)</a:t>
                      </a:r>
                      <a:endParaRPr lang="en-US" sz="11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5.9</a:t>
                      </a:r>
                    </a:p>
                    <a:p>
                      <a:pPr algn="ctr"/>
                      <a:endParaRPr lang="en-US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>
                          <a:solidFill>
                            <a:schemeClr val="dk1"/>
                          </a:solidFill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298 (9.1)</a:t>
                      </a:r>
                    </a:p>
                    <a:p>
                      <a:pPr algn="ctr"/>
                      <a:endParaRPr lang="en-US" sz="1100" b="0" i="0" u="none" strike="noStrike" kern="1200" baseline="0" dirty="0">
                        <a:solidFill>
                          <a:schemeClr val="dk1"/>
                        </a:solidFill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b="0" i="0" u="none" strike="noStrike" kern="1200" baseline="0" dirty="0">
                          <a:solidFill>
                            <a:schemeClr val="dk1"/>
                          </a:solidFill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153 (4.7)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i="0" u="none" strike="noStrike" kern="1200" baseline="0" dirty="0">
                          <a:solidFill>
                            <a:schemeClr val="dk1"/>
                          </a:solidFill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6.6</a:t>
                      </a:r>
                    </a:p>
                    <a:p>
                      <a:pPr algn="ctr"/>
                      <a:endParaRPr lang="en-US" sz="1100" b="0" i="0" u="none" strike="noStrike" kern="1200" baseline="0" dirty="0">
                        <a:solidFill>
                          <a:schemeClr val="dk1"/>
                        </a:solidFill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b="0" i="0" u="none" strike="noStrike" kern="1200" baseline="0" dirty="0">
                          <a:solidFill>
                            <a:schemeClr val="dk1"/>
                          </a:solidFill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3.4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0.90 (0.76-1.06)</a:t>
                      </a:r>
                    </a:p>
                    <a:p>
                      <a:pPr algn="ctr"/>
                      <a:endParaRPr lang="en-US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0.77 (0.60- 0.98)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408">
                <a:tc gridSpan="6">
                  <a:txBody>
                    <a:bodyPr/>
                    <a:lstStyle/>
                    <a:p>
                      <a:r>
                        <a:rPr lang="en-US" sz="11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secondary endpoints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5112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baseline="0" dirty="0">
                          <a:latin typeface="Lub Dub Medium" panose="020B0603030403020204" pitchFamily="34" charset="77"/>
                        </a:rPr>
                        <a:t>Total no. of hospitalizations for HF or death from any cause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100" b="0" i="0" u="none" strike="noStrike" baseline="0" dirty="0">
                        <a:latin typeface="Lub Dub Medium" panose="020B0603030403020204" pitchFamily="34" charset="77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Total no. of nonelective cardiovascular hospitalizations or death from any cause</a:t>
                      </a:r>
                      <a:endParaRPr lang="en-US" sz="1100" b="0" i="0" kern="1200" dirty="0">
                        <a:solidFill>
                          <a:schemeClr val="dk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317</a:t>
                      </a:r>
                    </a:p>
                    <a:p>
                      <a:pPr algn="ctr"/>
                      <a:endParaRPr lang="en-US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666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7.1</a:t>
                      </a:r>
                    </a:p>
                    <a:p>
                      <a:pPr algn="ctr"/>
                      <a:endParaRPr lang="en-US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15.5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385</a:t>
                      </a:r>
                    </a:p>
                    <a:p>
                      <a:pPr algn="ctr"/>
                      <a:endParaRPr lang="en-GB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730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8.3</a:t>
                      </a:r>
                    </a:p>
                    <a:p>
                      <a:pPr algn="ctr"/>
                      <a:endParaRPr lang="en-GB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16.9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0.87 (0.68-1.10)</a:t>
                      </a:r>
                    </a:p>
                    <a:p>
                      <a:pPr algn="ctr"/>
                      <a:endParaRPr lang="en-GB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1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0.92 (0.78-1.07)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1493299">
                <a:tc gridSpan="6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</a:t>
                      </a:r>
                      <a:r>
                        <a:rPr lang="en-US" sz="1400" dirty="0">
                          <a:latin typeface="Lub Dub Medium" panose="020B0603030403020204" pitchFamily="34" charset="77"/>
                        </a:rPr>
                        <a:t>In patients with an elevated risk of heart failure following acute myocardial infarction, the administration of empagliflozin did not result in a notable reduction in the risk of initial hospitalization due to heart failure or mortality compared to the placebo.</a:t>
                      </a:r>
                      <a:b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</a:br>
                      <a:endParaRPr lang="en-US" sz="1200" b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9" y="6795818"/>
            <a:ext cx="12272746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22" y="6874300"/>
            <a:ext cx="8468721" cy="523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Presented by:. </a:t>
            </a:r>
            <a:r>
              <a:rPr lang="en-US" altLang="en-US" sz="933" i="1" dirty="0" err="1">
                <a:solidFill>
                  <a:srgbClr val="FFFFFF"/>
                </a:solidFill>
                <a:latin typeface="Lub Dub Medium" panose="020B0603030403020204" pitchFamily="34" charset="0"/>
              </a:rPr>
              <a:t>Javed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 Butler, Baylor Scott and White Research Institute, Dallas</a:t>
            </a:r>
            <a:r>
              <a:rPr lang="en-US" altLang="en-US" sz="933" b="1" i="1" dirty="0">
                <a:solidFill>
                  <a:srgbClr val="FFFFFF"/>
                </a:solidFill>
                <a:latin typeface="Lub Dub Medium" panose="020B0603030403020204" pitchFamily="34" charset="0"/>
              </a:rPr>
              <a:t> </a:t>
            </a: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ACC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  <p:pic>
        <p:nvPicPr>
          <p:cNvPr id="16" name="Picture 15" descr="American Heart Association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2" y="40768"/>
            <a:ext cx="881780" cy="8335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06C520-99D6-C343-64B3-0882FF525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820" y="3429000"/>
            <a:ext cx="2794042" cy="2873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015A5A0-5263-17A6-1DAC-186443DCFDA2}"/>
              </a:ext>
            </a:extLst>
          </p:cNvPr>
          <p:cNvSpPr txBox="1"/>
          <p:nvPr/>
        </p:nvSpPr>
        <p:spPr>
          <a:xfrm>
            <a:off x="8842075" y="6857999"/>
            <a:ext cx="3349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</p:spTree>
    <p:extLst>
      <p:ext uri="{BB962C8B-B14F-4D97-AF65-F5344CB8AC3E}">
        <p14:creationId xmlns:p14="http://schemas.microsoft.com/office/powerpoint/2010/main" val="68012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6F06A5-B16B-485D-8B1B-B6A4D13A9D26}">
  <ds:schemaRefs>
    <ds:schemaRef ds:uri="http://www.w3.org/XML/1998/namespace"/>
    <ds:schemaRef ds:uri="http://purl.org/dc/elements/1.1/"/>
    <ds:schemaRef ds:uri="http://schemas.microsoft.com/office/2006/documentManagement/types"/>
    <ds:schemaRef ds:uri="5f954091-2455-4b8c-90bc-f231fbff24c4"/>
    <ds:schemaRef ds:uri="0da055a4-b6ec-4bb6-a3de-4e050d793ca6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14033</TotalTime>
  <Words>300</Words>
  <Application>Microsoft Office PowerPoint</Application>
  <PresentationFormat>Widescreen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Condensed</vt:lpstr>
      <vt:lpstr>Lub Dub Medium</vt:lpstr>
      <vt:lpstr>Office Theme</vt:lpstr>
      <vt:lpstr> EMPACT-MI:  Empagliflozin After Acute Myocardial Infarction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25</cp:revision>
  <dcterms:created xsi:type="dcterms:W3CDTF">2023-10-18T15:02:58Z</dcterms:created>
  <dcterms:modified xsi:type="dcterms:W3CDTF">2024-04-07T14:27:14Z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_MarkAsFinal">
    <vt:bool>true</vt:bool>
  </property>
</Properties>
</file>