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1DB81-4B81-4006-A6D0-0AC40849750C}" v="1" dt="2024-04-08T15:33:47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19" autoAdjust="0"/>
    <p:restoredTop sz="93896" autoAdjust="0"/>
  </p:normalViewPr>
  <p:slideViewPr>
    <p:cSldViewPr snapToGrid="0">
      <p:cViewPr varScale="1">
        <p:scale>
          <a:sx n="122" d="100"/>
          <a:sy n="122" d="100"/>
        </p:scale>
        <p:origin x="29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AE91DB81-4B81-4006-A6D0-0AC40849750C}"/>
    <pc:docChg chg="custSel modSld">
      <pc:chgData name="Alice Wolke" userId="d3fc20e8-9f67-4110-b5e7-8648597a3678" providerId="ADAL" clId="{AE91DB81-4B81-4006-A6D0-0AC40849750C}" dt="2024-04-08T15:32:35.784" v="119" actId="13244"/>
      <pc:docMkLst>
        <pc:docMk/>
      </pc:docMkLst>
      <pc:sldChg chg="delSp modSp mod">
        <pc:chgData name="Alice Wolke" userId="d3fc20e8-9f67-4110-b5e7-8648597a3678" providerId="ADAL" clId="{AE91DB81-4B81-4006-A6D0-0AC40849750C}" dt="2024-04-08T15:32:35.784" v="119" actId="13244"/>
        <pc:sldMkLst>
          <pc:docMk/>
          <pc:sldMk cId="680123891" sldId="274"/>
        </pc:sldMkLst>
        <pc:spChg chg="del">
          <ac:chgData name="Alice Wolke" userId="d3fc20e8-9f67-4110-b5e7-8648597a3678" providerId="ADAL" clId="{AE91DB81-4B81-4006-A6D0-0AC40849750C}" dt="2024-04-08T15:32:19.554" v="117" actId="478"/>
          <ac:spMkLst>
            <pc:docMk/>
            <pc:sldMk cId="680123891" sldId="274"/>
            <ac:spMk id="9" creationId="{678FE5FF-D656-4B1D-81B3-CA00845BEAB7}"/>
          </ac:spMkLst>
        </pc:spChg>
        <pc:spChg chg="mod ord">
          <ac:chgData name="Alice Wolke" userId="d3fc20e8-9f67-4110-b5e7-8648597a3678" providerId="ADAL" clId="{AE91DB81-4B81-4006-A6D0-0AC40849750C}" dt="2024-04-08T15:32:35.784" v="119" actId="13244"/>
          <ac:spMkLst>
            <pc:docMk/>
            <pc:sldMk cId="680123891" sldId="274"/>
            <ac:spMk id="10" creationId="{870CE4E7-4A17-4CEA-AEE5-430C9934C42C}"/>
          </ac:spMkLst>
        </pc:spChg>
        <pc:picChg chg="mod ord">
          <ac:chgData name="Alice Wolke" userId="d3fc20e8-9f67-4110-b5e7-8648597a3678" providerId="ADAL" clId="{AE91DB81-4B81-4006-A6D0-0AC40849750C}" dt="2024-04-08T15:32:31.796" v="118" actId="13244"/>
          <ac:picMkLst>
            <pc:docMk/>
            <pc:sldMk cId="680123891" sldId="274"/>
            <ac:picMk id="5" creationId="{AE06C520-99D6-C343-64B3-0882FF5258BE}"/>
          </ac:picMkLst>
        </pc:picChg>
        <pc:picChg chg="mod ord">
          <ac:chgData name="Alice Wolke" userId="d3fc20e8-9f67-4110-b5e7-8648597a3678" providerId="ADAL" clId="{AE91DB81-4B81-4006-A6D0-0AC40849750C}" dt="2024-04-08T15:32:06.556" v="116" actId="13244"/>
          <ac:picMkLst>
            <pc:docMk/>
            <pc:sldMk cId="680123891" sldId="274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DEDICATE:  </a:t>
            </a:r>
            <a:b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</a:br>
            <a:r>
              <a:rPr lang="en-US" sz="16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Transcatheter Aortic Valve Implantation vs. Surgical Aortic Valve Replacement</a:t>
            </a:r>
            <a:br>
              <a:rPr lang="en-US" sz="16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6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In Patients At Low To Intermediate Risk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77"/>
              <a:cs typeface="Arial" panose="020B0604020202020204" pitchFamily="34" charset="0"/>
            </a:endParaRPr>
          </a:p>
        </p:txBody>
      </p:sp>
      <p:pic>
        <p:nvPicPr>
          <p:cNvPr id="16" name="Picture 15" descr="American Heart Association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67" y="126073"/>
            <a:ext cx="697151" cy="659034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0694"/>
              </p:ext>
            </p:extLst>
          </p:nvPr>
        </p:nvGraphicFramePr>
        <p:xfrm>
          <a:off x="1" y="910289"/>
          <a:ext cx="12191110" cy="586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66">
                  <a:extLst>
                    <a:ext uri="{9D8B030D-6E8A-4147-A177-3AD203B41FA5}">
                      <a16:colId xmlns:a16="http://schemas.microsoft.com/office/drawing/2014/main" val="1333039355"/>
                    </a:ext>
                  </a:extLst>
                </a:gridCol>
                <a:gridCol w="1714566">
                  <a:extLst>
                    <a:ext uri="{9D8B030D-6E8A-4147-A177-3AD203B41FA5}">
                      <a16:colId xmlns:a16="http://schemas.microsoft.com/office/drawing/2014/main" val="2040625026"/>
                    </a:ext>
                  </a:extLst>
                </a:gridCol>
              </a:tblGrid>
              <a:tr h="59157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TAVI demonstrated equivalence to SAVR in terms of one-year mortality from any cause or occurrence of fatal/nonfatal stroke (composite primary outcome).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221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 compare transcatheter aortic-valve implantation (TAVI) to surgical aortic valve replacement (SAVR) in low or intermediate surgical risk patients eligible for both treatments.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15440">
                <a:tc gridSpan="6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6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Randomized, Multicenter, Event-Driven, N=1414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84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TAVI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(N=701)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SAVR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(N=713)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Hazard Ratio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697">
                <a:tc>
                  <a:txBody>
                    <a:bodyPr/>
                    <a:lstStyle/>
                    <a:p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no. of events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% of patients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no. of events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% of patients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6141"/>
                  </a:ext>
                </a:extLst>
              </a:tr>
              <a:tr h="333911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outcome                                                                                                       </a:t>
                      </a:r>
                      <a:endParaRPr lang="en-US" sz="1200" b="0" i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37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Death from any cause or stroke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0.53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(0.35 – 0.79) 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571">
                <a:tc gridSpan="6">
                  <a:txBody>
                    <a:bodyPr/>
                    <a:lstStyle/>
                    <a:p>
                      <a:r>
                        <a:rPr lang="en-US" sz="12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outcomes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Death from any cause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0.43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(0.24 – 0.73)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506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Stroke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4.7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0.61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(0.35 – 1.06)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528770"/>
                  </a:ext>
                </a:extLst>
              </a:tr>
              <a:tr h="10942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600" dirty="0">
                          <a:latin typeface="Lub Dub Medium" panose="020B0603030403020204" pitchFamily="34" charset="77"/>
                        </a:rPr>
                        <a:t>In individuals with severe aortic stenosis and low to intermediate surgical risk, TAVI proved comparable to SAVR in terms of one-year mortality and stroke occurrence.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848" y="3453298"/>
            <a:ext cx="2873414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259534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88" y="6326712"/>
            <a:ext cx="8468721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0"/>
              </a:rPr>
              <a:t>: 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Moritz </a:t>
            </a:r>
            <a:r>
              <a:rPr lang="en-US" sz="900" b="0" i="1" dirty="0" err="1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Seiffert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, MD.  German Center for Cardiovascular Research (DZHK), Germany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.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BC4B4C-3DA8-6A4A-4B92-8D122F0A9A36}"/>
              </a:ext>
            </a:extLst>
          </p:cNvPr>
          <p:cNvSpPr txBox="1"/>
          <p:nvPr/>
        </p:nvSpPr>
        <p:spPr>
          <a:xfrm>
            <a:off x="9874630" y="6338881"/>
            <a:ext cx="231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purl.org/dc/dcmitype/"/>
    <ds:schemaRef ds:uri="http://www.w3.org/XML/1998/namespace"/>
    <ds:schemaRef ds:uri="http://schemas.microsoft.com/office/infopath/2007/PartnerControls"/>
    <ds:schemaRef ds:uri="5f954091-2455-4b8c-90bc-f231fbff24c4"/>
    <ds:schemaRef ds:uri="http://schemas.openxmlformats.org/package/2006/metadata/core-properties"/>
    <ds:schemaRef ds:uri="0da055a4-b6ec-4bb6-a3de-4e050d793ca6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13747</TotalTime>
  <Words>249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Lub Dub Medium</vt:lpstr>
      <vt:lpstr>Office Theme</vt:lpstr>
      <vt:lpstr>DEDICATE:   Transcatheter Aortic Valve Implantation vs. Surgical Aortic Valve Replacement  In Patients At Low To Intermediate 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24</cp:revision>
  <dcterms:created xsi:type="dcterms:W3CDTF">2023-10-18T15:02:58Z</dcterms:created>
  <dcterms:modified xsi:type="dcterms:W3CDTF">2024-04-08T15:33:49Z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