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DD2F71-DCB4-4AAF-B054-0675E3309082}" v="2" dt="2024-04-07T14:25:39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9" autoAdjust="0"/>
    <p:restoredTop sz="93862" autoAdjust="0"/>
  </p:normalViewPr>
  <p:slideViewPr>
    <p:cSldViewPr snapToGrid="0">
      <p:cViewPr varScale="1">
        <p:scale>
          <a:sx n="85" d="100"/>
          <a:sy n="85" d="100"/>
        </p:scale>
        <p:origin x="48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72DD2F71-DCB4-4AAF-B054-0675E3309082}"/>
    <pc:docChg chg="undo custSel modSld">
      <pc:chgData name="Alice Wolke" userId="d3fc20e8-9f67-4110-b5e7-8648597a3678" providerId="ADAL" clId="{72DD2F71-DCB4-4AAF-B054-0675E3309082}" dt="2024-04-07T14:24:38.898" v="10" actId="13244"/>
      <pc:docMkLst>
        <pc:docMk/>
      </pc:docMkLst>
      <pc:sldChg chg="modSp mod">
        <pc:chgData name="Alice Wolke" userId="d3fc20e8-9f67-4110-b5e7-8648597a3678" providerId="ADAL" clId="{72DD2F71-DCB4-4AAF-B054-0675E3309082}" dt="2024-04-07T14:24:38.898" v="10" actId="13244"/>
        <pc:sldMkLst>
          <pc:docMk/>
          <pc:sldMk cId="680123891" sldId="274"/>
        </pc:sldMkLst>
        <pc:spChg chg="mod">
          <ac:chgData name="Alice Wolke" userId="d3fc20e8-9f67-4110-b5e7-8648597a3678" providerId="ADAL" clId="{72DD2F71-DCB4-4AAF-B054-0675E3309082}" dt="2024-04-07T14:22:13.080" v="2" actId="962"/>
          <ac:spMkLst>
            <pc:docMk/>
            <pc:sldMk cId="680123891" sldId="274"/>
            <ac:spMk id="10" creationId="{870CE4E7-4A17-4CEA-AEE5-430C9934C42C}"/>
          </ac:spMkLst>
        </pc:spChg>
        <pc:spChg chg="mod">
          <ac:chgData name="Alice Wolke" userId="d3fc20e8-9f67-4110-b5e7-8648597a3678" providerId="ADAL" clId="{72DD2F71-DCB4-4AAF-B054-0675E3309082}" dt="2024-04-07T14:22:42.406" v="8" actId="13244"/>
          <ac:spMkLst>
            <pc:docMk/>
            <pc:sldMk cId="680123891" sldId="274"/>
            <ac:spMk id="15" creationId="{5B6DE5F2-10B1-4F57-AF1B-B7413BA839D6}"/>
          </ac:spMkLst>
        </pc:spChg>
        <pc:picChg chg="mod ord">
          <ac:chgData name="Alice Wolke" userId="d3fc20e8-9f67-4110-b5e7-8648597a3678" providerId="ADAL" clId="{72DD2F71-DCB4-4AAF-B054-0675E3309082}" dt="2024-04-07T14:24:38.898" v="10" actId="13244"/>
          <ac:picMkLst>
            <pc:docMk/>
            <pc:sldMk cId="680123891" sldId="274"/>
            <ac:picMk id="5" creationId="{AE06C520-99D6-C343-64B3-0882FF5258BE}"/>
          </ac:picMkLst>
        </pc:picChg>
        <pc:picChg chg="mod ord">
          <ac:chgData name="Alice Wolke" userId="d3fc20e8-9f67-4110-b5e7-8648597a3678" providerId="ADAL" clId="{72DD2F71-DCB4-4AAF-B054-0675E3309082}" dt="2024-04-07T14:22:34.467" v="7"/>
          <ac:picMkLst>
            <pc:docMk/>
            <pc:sldMk cId="680123891" sldId="274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BE ACTIVE:   </a:t>
            </a:r>
            <a:b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Effect of Gamification, Financial Incentives, or Both </a:t>
            </a:r>
            <a:br>
              <a:rPr lang="en-US" sz="1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to Increase Physical Activity Among Patients at High Risk of Cardiovascular Events</a:t>
            </a:r>
            <a:endParaRPr lang="en-US" sz="18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DC3CDD2-8471-B228-1690-187FF983C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2" y="76626"/>
            <a:ext cx="753462" cy="71226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931789"/>
              </p:ext>
            </p:extLst>
          </p:nvPr>
        </p:nvGraphicFramePr>
        <p:xfrm>
          <a:off x="-887" y="896359"/>
          <a:ext cx="12191998" cy="5264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8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7531">
                  <a:extLst>
                    <a:ext uri="{9D8B030D-6E8A-4147-A177-3AD203B41FA5}">
                      <a16:colId xmlns:a16="http://schemas.microsoft.com/office/drawing/2014/main" val="1604446841"/>
                    </a:ext>
                  </a:extLst>
                </a:gridCol>
              </a:tblGrid>
              <a:tr h="39215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Patients had significantly greater increases in mean daily steps in all three intervention arms compared to control.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794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 To test the effectiveness of gamification, financial incentives, or both to increase physical activity among patients with elevated risk for atherosclerotic cardiovascular disease.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27187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Pragmatic, virtual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, randomized (1:2:2:2), parallel assignment, controlled trial (n=1062)</a:t>
                      </a:r>
                      <a:endParaRPr lang="en-US" sz="16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018"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Attention Control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(n=151)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Behavioral Gamification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(n=304)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Financial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Incentives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(n=302)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Behavioral Gamification + Financial Incentives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(n=305)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90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Primary Outcome- step increase from baseline (SD)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3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Increase in mean daily steps  during intervention </a:t>
                      </a:r>
                      <a:endParaRPr lang="en-US" sz="1600" b="0" i="0" kern="1200" dirty="0">
                        <a:solidFill>
                          <a:srgbClr val="C00000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1418 (1753)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1954 (1706)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1915 (1903)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2297 (1842)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57345"/>
                  </a:ext>
                </a:extLst>
              </a:tr>
              <a:tr h="4180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Adjusted Difference (95% CI)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538.0 (186.2-889.9)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491.8 (139.6-844.1)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868.0 (516.3-1219.7)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163377"/>
                  </a:ext>
                </a:extLst>
              </a:tr>
              <a:tr h="1611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0.0027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0.0062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&lt;0.0001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6904"/>
                  </a:ext>
                </a:extLst>
              </a:tr>
              <a:tr h="934931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The gamification, financial incentive and combined gamification + financial incentive interventions significantly increased physical activity from baseline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over 12 months,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with the increase maintained 6 months post intervention in the combined intervention arm.</a:t>
                      </a:r>
                      <a:b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</a:br>
                      <a:endParaRPr lang="en-US" sz="14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27649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12" y="6338741"/>
            <a:ext cx="6905870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Alexander Fanaroff, MD, MHS, Perelman Center for Advanced Medicine, Philadelphia, PA. ACC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8749553" y="6338741"/>
            <a:ext cx="3263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Lub Dub Bold" panose="020B0603030403020204"/>
              </a:rPr>
              <a:t>Professional Heart Daily</a:t>
            </a:r>
            <a:br>
              <a:rPr lang="en-US" sz="1200" dirty="0">
                <a:solidFill>
                  <a:schemeClr val="bg1"/>
                </a:solidFill>
                <a:latin typeface="Lub Dub Bold" panose="020B0603030403020204"/>
              </a:rPr>
            </a:br>
            <a:r>
              <a:rPr lang="en-US" sz="1200" dirty="0">
                <a:solidFill>
                  <a:schemeClr val="bg1"/>
                </a:solidFill>
                <a:latin typeface="Lub Dub Bold" panose="020B0603030403020204"/>
              </a:rPr>
              <a:t>@AHAScience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6C520-99D6-C343-64B3-0882FF525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712" y="3250441"/>
            <a:ext cx="2873414" cy="287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2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6F06A5-B16B-485D-8B1B-B6A4D13A9D26}">
  <ds:schemaRefs>
    <ds:schemaRef ds:uri="http://purl.org/dc/dcmitype/"/>
    <ds:schemaRef ds:uri="http://schemas.microsoft.com/office/2006/documentManagement/types"/>
    <ds:schemaRef ds:uri="0da055a4-b6ec-4bb6-a3de-4e050d793ca6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f954091-2455-4b8c-90bc-f231fbff24c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14885</TotalTime>
  <Words>274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BE ACTIVE:    Effect of Gamification, Financial Incentives, or Both  to Increase Physical Activity Among Patients at High Risk of Cardiovascular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24</cp:revision>
  <dcterms:created xsi:type="dcterms:W3CDTF">2023-10-18T15:02:58Z</dcterms:created>
  <dcterms:modified xsi:type="dcterms:W3CDTF">2024-04-07T14:25:42Z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MarkAsFinal">
    <vt:bool>true</vt:bool>
  </property>
</Properties>
</file>