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FD6AC-18E4-4DCD-933F-B41E58D09C40}" v="2" dt="2023-03-06T23:34:22.0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30" autoAdjust="0"/>
    <p:restoredTop sz="96202" autoAdjust="0"/>
  </p:normalViewPr>
  <p:slideViewPr>
    <p:cSldViewPr snapToGrid="0" snapToObjects="1">
      <p:cViewPr varScale="1">
        <p:scale>
          <a:sx n="83" d="100"/>
          <a:sy n="83" d="100"/>
        </p:scale>
        <p:origin x="1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68" y="0"/>
            <a:ext cx="8296623" cy="74985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rgbClr val="33333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Coordinating Cardiology Clinics Randomized Trial Of Interventions To Improve Outcomes (COORDINATE) - Diabetes: Primary Results </a:t>
            </a:r>
            <a:endParaRPr lang="en-US" sz="20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5942" y="748224"/>
            <a:ext cx="3691434" cy="343957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 Narrow" panose="020B0606020202030204" pitchFamily="34" charset="0"/>
                <a:cs typeface="Arial Narrow" panose="020B0604020202020204" pitchFamily="34" charset="0"/>
              </a:rPr>
              <a:t>Purpose: </a:t>
            </a: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cs typeface="Arial Narrow" panose="020B0604020202020204" pitchFamily="34" charset="0"/>
              </a:rPr>
              <a:t>T</a:t>
            </a: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o test the effect of a coordinated, multifaceted clinic-level intervention </a:t>
            </a: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on the proportion of adult</a:t>
            </a: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 with </a:t>
            </a: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T2D</a:t>
            </a: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and AS</a:t>
            </a: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CVD prescribed 3 groups of evidence-based therapies</a:t>
            </a:r>
            <a:endParaRPr lang="en-US" sz="11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b="1" dirty="0">
              <a:latin typeface="Arial Narrow" panose="020B0606020202030204" pitchFamily="34" charset="0"/>
              <a:cs typeface="Arial Narrow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 Narrow" panose="020B0606020202030204" pitchFamily="34" charset="0"/>
                <a:cs typeface="Arial Narrow" panose="020B0604020202020204" pitchFamily="34" charset="0"/>
              </a:rPr>
              <a:t>Trial Design:</a:t>
            </a:r>
            <a:r>
              <a:rPr lang="en-US" sz="1100" dirty="0">
                <a:latin typeface="Arial Narrow" panose="020B0606020202030204" pitchFamily="34" charset="0"/>
                <a:cs typeface="Arial Narrow" panose="020B0604020202020204" pitchFamily="34" charset="0"/>
              </a:rPr>
              <a:t> A </a:t>
            </a: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cluster-randomized clinical trial (n=1049, 43 sites)</a:t>
            </a:r>
            <a:endParaRPr lang="en-US" sz="1100" dirty="0">
              <a:latin typeface="Arial Narrow" panose="020B0606020202030204" pitchFamily="34" charset="0"/>
              <a:cs typeface="Arial Narrow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latin typeface="Arial Narrow" panose="020B0606020202030204" pitchFamily="34" charset="0"/>
              <a:cs typeface="Arial Narrow" panose="020B06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latin typeface="Arial Narrow" panose="020B0606020202030204" pitchFamily="34" charset="0"/>
                <a:cs typeface="Arial Narrow" panose="020B0604020202020204" pitchFamily="34" charset="0"/>
              </a:rPr>
              <a:t>Primary Endpoint: </a:t>
            </a: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Proportion of patients </a:t>
            </a: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receiving high-intensity statins, ACEIs or ARBs, and SGLT2 inhibitors and/or GLP-1RAs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b="1" dirty="0">
              <a:latin typeface="Arial Narrow" panose="020B0606020202030204" pitchFamily="34" charset="0"/>
              <a:cs typeface="Arial Narrow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 Narrow" panose="020B0606020202030204" pitchFamily="34" charset="0"/>
                <a:cs typeface="Arial Narrow" panose="020B0604020202020204" pitchFamily="34" charset="0"/>
              </a:rPr>
              <a:t>Secondary Endpoints:</a:t>
            </a:r>
            <a:r>
              <a:rPr lang="en-US" sz="1100" dirty="0">
                <a:latin typeface="Arial Narrow" panose="020B0606020202030204" pitchFamily="34" charset="0"/>
                <a:cs typeface="Arial Narrow" panose="020B0604020202020204" pitchFamily="34" charset="0"/>
              </a:rPr>
              <a:t> 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Proportion of patients </a:t>
            </a: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prescribed individual groups of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therapies; patients prescribed 2 or more groups; patients prescribed all 3 groups without metformin monotherapy with HbA1C&lt;7% </a:t>
            </a:r>
            <a:endParaRPr lang="en-US" sz="1100" kern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b="1" dirty="0">
              <a:latin typeface="Arial Narrow" panose="020B0606020202030204" pitchFamily="34" charset="0"/>
              <a:cs typeface="Arial Narrow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 Narrow" panose="020B0606020202030204" pitchFamily="34" charset="0"/>
                <a:cs typeface="Arial Narrow" panose="020B0604020202020204" pitchFamily="34" charset="0"/>
              </a:rPr>
              <a:t>Key Takeaways: </a:t>
            </a:r>
            <a:r>
              <a:rPr lang="en-US" sz="1100" dirty="0">
                <a:latin typeface="Arial Narrow" panose="020B0606020202030204" pitchFamily="34" charset="0"/>
                <a:cs typeface="Arial Narrow" panose="020B0604020202020204" pitchFamily="34" charset="0"/>
              </a:rPr>
              <a:t>A coordinated, multifaceted intervention </a:t>
            </a:r>
            <a:r>
              <a:rPr lang="en-US" sz="1100" i="0" kern="1200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Arial Narrow" panose="020B0604020202020204" pitchFamily="34" charset="0"/>
              </a:rPr>
              <a:t>increased prescription of 3 groups of evidence-based therapies in patients </a:t>
            </a:r>
            <a:r>
              <a:rPr lang="en-US" sz="1100" i="0" kern="120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Arial Narrow" panose="020B0604020202020204" pitchFamily="34" charset="0"/>
              </a:rPr>
              <a:t>with T2D </a:t>
            </a:r>
            <a:r>
              <a:rPr lang="en-US" sz="1100" i="0" kern="1200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Arial Narrow" panose="020B0604020202020204" pitchFamily="34" charset="0"/>
              </a:rPr>
              <a:t>and ASCVD as compared to the usual care group suggesting a multifaceted, interdisciplinary strategies can be effective in changing prescribing patterns</a:t>
            </a:r>
            <a:endParaRPr lang="en-US" sz="1100" i="0" dirty="0">
              <a:latin typeface="Arial Narrow" panose="020B0606020202030204" pitchFamily="34" charset="0"/>
              <a:cs typeface="Arial Narrow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dirty="0">
              <a:latin typeface="Arial Narrow" panose="020B0606020202030204" pitchFamily="34" charset="0"/>
              <a:cs typeface="Arial Narrow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290600"/>
              </p:ext>
            </p:extLst>
          </p:nvPr>
        </p:nvGraphicFramePr>
        <p:xfrm>
          <a:off x="4086990" y="748224"/>
          <a:ext cx="4937760" cy="3493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715">
                <a:tc>
                  <a:txBody>
                    <a:bodyPr/>
                    <a:lstStyle/>
                    <a:p>
                      <a:endParaRPr lang="en-US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Intervention</a:t>
                      </a:r>
                    </a:p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n=457 (%)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Usual Care</a:t>
                      </a:r>
                    </a:p>
                    <a:p>
                      <a:pPr algn="ctr"/>
                      <a:r>
                        <a:rPr lang="en-US" sz="1000" baseline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n=588 (%)</a:t>
                      </a:r>
                      <a:endParaRPr lang="en-US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Adjusted</a:t>
                      </a:r>
                    </a:p>
                    <a:p>
                      <a:pPr algn="l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OR (95% CI)            </a:t>
                      </a:r>
                      <a:r>
                        <a:rPr lang="en-US" sz="1000" i="1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4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Primary Endpoint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Prescribed all 3 groups 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173 (37.9)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85 (14.5)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4.38 (2.49-7.71</a:t>
                      </a:r>
                      <a:r>
                        <a:rPr lang="en-US" sz="1000" baseline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         &lt;.</a:t>
                      </a:r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867">
                <a:tc>
                  <a:txBody>
                    <a:bodyPr/>
                    <a:lstStyle/>
                    <a:p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Prescribed individual groups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aseline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090">
                <a:tc>
                  <a:txBody>
                    <a:bodyPr/>
                    <a:lstStyle/>
                    <a:p>
                      <a:pPr lvl="1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High-intensity statins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323 (70.7)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334 (56.8)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1.73 (1.06-2.83)             .03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276625">
                <a:tc>
                  <a:txBody>
                    <a:bodyPr/>
                    <a:lstStyle/>
                    <a:p>
                      <a:pPr lvl="1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ACEIs or ARBs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372 (81.4)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402 (68.4)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1.82 (1.14-2.91)             .01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56614"/>
                  </a:ext>
                </a:extLst>
              </a:tr>
              <a:tr h="190723">
                <a:tc>
                  <a:txBody>
                    <a:bodyPr/>
                    <a:lstStyle/>
                    <a:p>
                      <a:pPr lvl="1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SGLT2Is +/or GLP-1RAs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276 (60.4)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209 (35.5)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3.11 (2.08-4.64)         &lt;.001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357496"/>
                  </a:ext>
                </a:extLst>
              </a:tr>
              <a:tr h="215153">
                <a:tc>
                  <a:txBody>
                    <a:bodyPr/>
                    <a:lstStyle/>
                    <a:p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Prescribed 2 or &gt; groups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361 (79.0)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326 (55.4)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4.68 (2.58-8.51)         &lt;.001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23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Prescribed all 3 groups without metformin with HbA1C&lt;7%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142 (31.1)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50 (8.5)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aseline="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6.90 (3.55-13.40)       &lt;.001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327853"/>
                  </a:ext>
                </a:extLst>
              </a:tr>
              <a:tr h="62754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baseline="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 Narrow" panose="020B0604020202020204" pitchFamily="34" charset="0"/>
                        </a:rPr>
                        <a:t>Results: </a:t>
                      </a:r>
                      <a:r>
                        <a:rPr lang="en-US" sz="1100" b="0" i="0" kern="1200" baseline="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 Narrow" panose="020B0604020202020204" pitchFamily="34" charset="0"/>
                        </a:rPr>
                        <a:t>Participants in the intervention group were significantly more likely than those in the usual care group to be prescribed all </a:t>
                      </a:r>
                      <a:r>
                        <a:rPr lang="en-US" sz="1100" b="0" i="0" kern="1200" baseline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 Narrow" panose="020B0604020202020204" pitchFamily="34" charset="0"/>
                        </a:rPr>
                        <a:t>3 evidence-based </a:t>
                      </a:r>
                      <a:r>
                        <a:rPr lang="en-US" sz="1100" b="0" i="0" kern="1200" baseline="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Arial Narrow" panose="020B0604020202020204" pitchFamily="34" charset="0"/>
                        </a:rPr>
                        <a:t>therapies in adults with T2D and ASCVD</a:t>
                      </a:r>
                      <a:endParaRPr lang="en-US" sz="1100" b="0" i="0" baseline="0" dirty="0">
                        <a:latin typeface="Arial Narrow" panose="020B0606020202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195941" y="4337844"/>
            <a:ext cx="369143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7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r>
              <a:rPr lang="en-US" sz="7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Presented by: Neha J. </a:t>
            </a:r>
            <a:r>
              <a:rPr lang="en-US" sz="7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Pagidipati</a:t>
            </a:r>
            <a:r>
              <a:rPr lang="en-US" sz="7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, Duke Clinical Research Institute, Durham, NC</a:t>
            </a:r>
            <a:r>
              <a:rPr lang="en-US" sz="700" dirty="0">
                <a:effectLst/>
                <a:latin typeface="Arial Narrow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700" dirty="0">
                <a:latin typeface="Arial Narrow" panose="020B0604020202020204" pitchFamily="34" charset="0"/>
                <a:cs typeface="Arial Narrow" panose="020B0604020202020204" pitchFamily="34" charset="0"/>
              </a:rPr>
              <a:t>ACC 2023.  </a:t>
            </a:r>
          </a:p>
          <a:p>
            <a:r>
              <a:rPr lang="en-US" sz="700" dirty="0">
                <a:latin typeface="Arial Narrow" panose="020B0604020202020204" pitchFamily="34" charset="0"/>
                <a:cs typeface="Arial Narrow" panose="020B0604020202020204" pitchFamily="34" charset="0"/>
              </a:rPr>
              <a:t>© 2023, American Heart | American Stroke Association.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6175056" y="4199620"/>
            <a:ext cx="296827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2944</TotalTime>
  <Words>373</Words>
  <Application>Microsoft Office PowerPoint</Application>
  <PresentationFormat>On-screen Show (16:9)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Times New Roman</vt:lpstr>
      <vt:lpstr>Dark Background</vt:lpstr>
      <vt:lpstr>Coordinating Cardiology Clinics Randomized Trial Of Interventions To Improve Outcomes (COORDINATE) - Diabetes: Primary Results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 2023 COORDINATE Summary Slide</dc:title>
  <dc:creator>Rachel Kutos;AmericanHeartAssociation1036167@heart.onmicrosoft.com</dc:creator>
  <cp:lastModifiedBy>Stacy Ragsdale</cp:lastModifiedBy>
  <cp:revision>135</cp:revision>
  <dcterms:created xsi:type="dcterms:W3CDTF">2020-08-20T15:39:54Z</dcterms:created>
  <dcterms:modified xsi:type="dcterms:W3CDTF">2023-03-06T23:34:24Z</dcterms:modified>
</cp:coreProperties>
</file>