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70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7D5BF1-FCD8-44CF-99E1-140674265462}" v="3" dt="2023-03-06T23:34:56.8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88027" autoAdjust="0"/>
  </p:normalViewPr>
  <p:slideViewPr>
    <p:cSldViewPr snapToGrid="0" snapToObjects="1">
      <p:cViewPr varScale="1">
        <p:scale>
          <a:sx n="78" d="100"/>
          <a:sy n="78" d="100"/>
        </p:scale>
        <p:origin x="13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clinicaltrials.gov</a:t>
            </a:r>
            <a:r>
              <a:rPr lang="en-US" dirty="0"/>
              <a:t>/ct2/show/NCT02993406?term=CLEAR+Bempedoic+Acid+and+Cardiovascular+Outcomes+in+Statin+Intolerant+Patients&amp;draw=2&amp;rank=1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is </a:t>
            </a:r>
            <a:r>
              <a:rPr lang="en-US" dirty="0" err="1"/>
              <a:t>Lub</a:t>
            </a:r>
            <a:r>
              <a:rPr lang="en-US" dirty="0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 dirty="0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Description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Caption is </a:t>
            </a:r>
            <a:r>
              <a:rPr lang="en-US" dirty="0" err="1"/>
              <a:t>Lub</a:t>
            </a:r>
            <a:r>
              <a:rPr lang="en-US" dirty="0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</a:t>
            </a:r>
            <a:br>
              <a:rPr lang="en-US" dirty="0"/>
            </a:br>
            <a:r>
              <a:rPr lang="en-US" dirty="0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/>
          <p:nvPr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870" y="214158"/>
            <a:ext cx="8162259" cy="49669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Cardiovascular Events in Patients With, or at High Risk for, Cardiovascular Disease Who Are Statin Intolerant Treated With </a:t>
            </a:r>
            <a:r>
              <a:rPr lang="en-US" sz="1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Bempedoic</a:t>
            </a:r>
            <a:r>
              <a:rPr lang="en-US" sz="1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Acid or Placebo (CLEAR Outcomes)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379" y="982038"/>
            <a:ext cx="4064718" cy="34685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:  T</a:t>
            </a:r>
            <a:r>
              <a:rPr lang="en-US" sz="11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assess the effects of </a:t>
            </a:r>
            <a:r>
              <a:rPr lang="en-US" sz="11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10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empedoic</a:t>
            </a:r>
            <a:r>
              <a:rPr lang="en-US" sz="11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acid on the occurrence of major CV events in patients 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11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ith, or at high 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1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isk for, CV disease 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11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 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1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 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1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tatin 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1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ntolerant.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Trial Design:  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Interventional, r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andomized, double-blind, placebo-controlled, 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arallel 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ssignment, N=13,970.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Primary Endpoints:  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from randomization to first occurrence of one of the following: CV death, nonfatal myocardial infarction (MI), nonfatal stroke, or coronary revascularization.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Secondary Endpoints: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100" b="0" i="0" dirty="0">
                <a:latin typeface="Arial" panose="020B0604020202020204" pitchFamily="34" charset="0"/>
                <a:cs typeface="Arial" panose="020B0604020202020204" pitchFamily="34" charset="0"/>
              </a:rPr>
              <a:t>hree-component </a:t>
            </a:r>
            <a:r>
              <a:rPr lang="en-US" sz="11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100" kern="1200" dirty="0">
                <a:solidFill>
                  <a:schemeClr val="dk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ajor adverse cardiovascular events (</a:t>
            </a:r>
            <a:r>
              <a:rPr lang="en-US" sz="1100" b="0" i="0" dirty="0">
                <a:latin typeface="Arial" panose="020B0604020202020204" pitchFamily="34" charset="0"/>
                <a:cs typeface="Arial" panose="020B0604020202020204" pitchFamily="34" charset="0"/>
              </a:rPr>
              <a:t>MACE), fatal or nonfatal MI or stroke, coronary revascularization.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Key Takeaways: 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reatment with </a:t>
            </a:r>
            <a:r>
              <a:rPr lang="en-US" sz="11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bempedoic</a:t>
            </a:r>
            <a: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acid was associated with a lower risk of MACE.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338046"/>
              </p:ext>
            </p:extLst>
          </p:nvPr>
        </p:nvGraphicFramePr>
        <p:xfrm>
          <a:off x="4248807" y="826429"/>
          <a:ext cx="4738471" cy="3642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2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2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5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8567">
                  <a:extLst>
                    <a:ext uri="{9D8B030D-6E8A-4147-A177-3AD203B41FA5}">
                      <a16:colId xmlns:a16="http://schemas.microsoft.com/office/drawing/2014/main" val="1936662846"/>
                    </a:ext>
                  </a:extLst>
                </a:gridCol>
              </a:tblGrid>
              <a:tr h="363868">
                <a:tc>
                  <a:txBody>
                    <a:bodyPr/>
                    <a:lstStyle/>
                    <a:p>
                      <a:endParaRPr lang="en-US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Bempedoic</a:t>
                      </a:r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acid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N=6992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Placebo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N=6978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Difference</a:t>
                      </a:r>
                    </a:p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p-value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0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Endpoints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884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4-component MACE     </a:t>
                      </a:r>
                      <a:r>
                        <a:rPr lang="en-US" sz="1000" b="0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(%)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819 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(11.7)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927 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(13.3)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0.87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(0.79 to 0.96)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0.004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6226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Secondary Endpoints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884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3-component MACE    </a:t>
                      </a:r>
                      <a:r>
                        <a:rPr lang="en-US" sz="1000" b="0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(%)</a:t>
                      </a:r>
                      <a:endParaRPr lang="en-US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575 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(8.2)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663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(9.5)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0.85</a:t>
                      </a:r>
                    </a:p>
                    <a:p>
                      <a:pPr algn="ctr"/>
                      <a:r>
                        <a:rPr lang="en-GB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(0.76 to 0.96)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0.006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884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Fatal or nonfatal MI      </a:t>
                      </a:r>
                      <a:r>
                        <a:rPr lang="en-US" sz="1000" b="0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(%)</a:t>
                      </a:r>
                      <a:endParaRPr lang="en-US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261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(3.7)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334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(4.8)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0.77</a:t>
                      </a:r>
                    </a:p>
                    <a:p>
                      <a:pPr algn="ctr"/>
                      <a:r>
                        <a:rPr lang="en-GB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(0.66 to 0.91)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0.002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933252"/>
                  </a:ext>
                </a:extLst>
              </a:tr>
              <a:tr h="373884"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Coronary revascularization</a:t>
                      </a:r>
                    </a:p>
                    <a:p>
                      <a:pPr algn="ctr"/>
                      <a:r>
                        <a:rPr lang="en-US" sz="1000" b="0" i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(%)</a:t>
                      </a:r>
                      <a:endParaRPr lang="en-US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435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(6.2)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529</a:t>
                      </a:r>
                    </a:p>
                    <a:p>
                      <a:pPr algn="ctr"/>
                      <a:r>
                        <a:rPr lang="en-US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(7.6)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0.81</a:t>
                      </a:r>
                    </a:p>
                    <a:p>
                      <a:pPr algn="ctr"/>
                      <a:r>
                        <a:rPr lang="en-GB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(0.72 to 0.92)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736004"/>
                  </a:ext>
                </a:extLst>
              </a:tr>
              <a:tr h="567277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050" b="0" i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patients with CVD or at high risk of CVD unable to tolerate statins, treatment with </a:t>
                      </a:r>
                      <a:r>
                        <a:rPr lang="en-US" sz="1100" b="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bempedoic</a:t>
                      </a: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acid was associated with a lower risk of MACE (major adverse CV events), including nonfatal MI, nonfatal stroke, and coronary revascularization.</a:t>
                      </a:r>
                      <a:endParaRPr 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18E772C-5265-456F-B2B0-8E7D61201776}"/>
              </a:ext>
            </a:extLst>
          </p:cNvPr>
          <p:cNvSpPr txBox="1"/>
          <p:nvPr/>
        </p:nvSpPr>
        <p:spPr>
          <a:xfrm>
            <a:off x="184090" y="4335129"/>
            <a:ext cx="355046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Presented by</a:t>
            </a:r>
            <a:r>
              <a:rPr lang="en-US" sz="7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Steven E. Nissen, Cleveland Clinic, Cleveland, OH, USA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. ACC 2023. © 2023, American Heart | American Stroke Association. All rights reserved.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4BBB27-0974-49B7-981B-C45CC2320B10}"/>
              </a:ext>
            </a:extLst>
          </p:cNvPr>
          <p:cNvSpPr txBox="1"/>
          <p:nvPr/>
        </p:nvSpPr>
        <p:spPr>
          <a:xfrm>
            <a:off x="4719739" y="4425043"/>
            <a:ext cx="4267540" cy="2616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Results reflect the data available at the time of presentation</a:t>
            </a:r>
            <a:r>
              <a:rPr lang="en-US" sz="10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399229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2561</TotalTime>
  <Words>383</Words>
  <Application>Microsoft Office PowerPoint</Application>
  <PresentationFormat>On-screen Show (16:9)</PresentationFormat>
  <Paragraphs>57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Lub Dub Bold</vt:lpstr>
      <vt:lpstr>Lub Dub Heavy</vt:lpstr>
      <vt:lpstr>Lub Dub Light</vt:lpstr>
      <vt:lpstr>Lub Dub Medium</vt:lpstr>
      <vt:lpstr>Dark Background</vt:lpstr>
      <vt:lpstr>Cardiovascular Events in Patients With, or at High Risk for, Cardiovascular Disease Who Are Statin Intolerant Treated With Bempedoic Acid or Placebo (CLEAR Outcomes)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 2023 CLEAR Outcomes Trial Summary Slide</dc:title>
  <dc:creator>AmericanHeartAssociation8@heart.onmicrosoft.com</dc:creator>
  <cp:lastModifiedBy>Stacy Ragsdale</cp:lastModifiedBy>
  <cp:revision>157</cp:revision>
  <dcterms:created xsi:type="dcterms:W3CDTF">2020-08-20T15:39:54Z</dcterms:created>
  <dcterms:modified xsi:type="dcterms:W3CDTF">2023-03-06T23:35:00Z</dcterms:modified>
</cp:coreProperties>
</file>