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327" autoAdjust="0"/>
  </p:normalViewPr>
  <p:slideViewPr>
    <p:cSldViewPr snapToGrid="0" snapToObjects="1">
      <p:cViewPr varScale="1">
        <p:scale>
          <a:sx n="150" d="100"/>
          <a:sy n="150" d="100"/>
        </p:scale>
        <p:origin x="10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E9CAB033-BC32-4EB3-B8F4-CF54688B99FA}"/>
    <pc:docChg chg="mod">
      <pc:chgData name="Alice Wolke" userId="d3fc20e8-9f67-4110-b5e7-8648597a3678" providerId="ADAL" clId="{E9CAB033-BC32-4EB3-B8F4-CF54688B99FA}" dt="2022-04-04T14:19:29.713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68" y="157075"/>
            <a:ext cx="8296623" cy="6879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Effects Of A Hypotension-avoidance Strategy Versus A Hypertension- avoidance Strategy In Patients Undergoing </a:t>
            </a:r>
            <a:r>
              <a:rPr 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Noncardiac Surgery (POISE-3 trial)</a:t>
            </a:r>
            <a:b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5942" y="875023"/>
            <a:ext cx="3440393" cy="3099816"/>
          </a:xfrm>
        </p:spPr>
        <p:txBody>
          <a:bodyPr>
            <a:noAutofit/>
          </a:bodyPr>
          <a:lstStyle/>
          <a:p>
            <a:r>
              <a:rPr lang="en-US" sz="1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Purpose</a:t>
            </a:r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:  To determine the effects of perioperative hypotension-avoidance strategy versus hypertension-avoidance strategy on 30-day incidence of major vascular complications </a:t>
            </a:r>
          </a:p>
          <a:p>
            <a:r>
              <a:rPr lang="en-US" sz="1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Study Design</a:t>
            </a:r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:  Multicenter, international, non-inferiority RCT with partial 2x2 factorial design</a:t>
            </a:r>
            <a:endParaRPr lang="en-US" sz="105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Trial Design:  </a:t>
            </a:r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7,490 patients, at 110 centers in 22 countries, hypotension-avoidance vs. hypertension avoidance</a:t>
            </a:r>
            <a:endParaRPr lang="en-US" sz="105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Primary Endpoints:  </a:t>
            </a:r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Major vascular complication – composite of vascular death and nonfatal myocardial injury after noncardiac surgery (MINS), stroke, and cardiac arrest at 30 days after randomization </a:t>
            </a:r>
            <a:endParaRPr lang="en-US" sz="105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Secondary Endpoints:  </a:t>
            </a:r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Myocardial injury after noncardiac surgery (MINS), MINS not fulfilling universal definition of MI, MI, stroke, vascular mortality, or all-cause mortality</a:t>
            </a:r>
          </a:p>
          <a:p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Key Takeaways for the Clinician:  </a:t>
            </a:r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Target MAPs ≥60 or ≥80 produced similar vascular outcomes. Perioperatively, holding ACEI/ARBs and continuing other chronic antihypertensive meds based on BP, vs. continuing all antihypertensive meds, resulted in no substantial impact on hemodynamics and vascular outcomes </a:t>
            </a:r>
          </a:p>
          <a:p>
            <a:endParaRPr lang="en-US" sz="10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11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497733"/>
              </p:ext>
            </p:extLst>
          </p:nvPr>
        </p:nvGraphicFramePr>
        <p:xfrm>
          <a:off x="3636335" y="844995"/>
          <a:ext cx="5381667" cy="3682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8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4">
                <a:tc>
                  <a:txBody>
                    <a:bodyPr/>
                    <a:lstStyle/>
                    <a:p>
                      <a:endParaRPr lang="en-US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Hypotension avoidance    N=3742 n (%)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Hypertension avoidance N=3748  n (%)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HR</a:t>
                      </a:r>
                    </a:p>
                    <a:p>
                      <a:pPr algn="ctr"/>
                      <a:r>
                        <a:rPr lang="en-US" sz="9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(95% 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Primary Outcome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03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Major vascular complication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520 (13.9)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524 (14.0)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0.99 (0.88-1.12)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0.92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Secondary Outcomes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0" i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0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Myocardial injury after noncardiac injury (MINS)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474 (12.7)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481 (12.8)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0.99 (0.87-1.12)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0.84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0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MINS not fulfilling universal definitions of MI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424 (11.3)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439 (11.7)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0.97 (0.85-1.10)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0.61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357527"/>
                  </a:ext>
                </a:extLst>
              </a:tr>
              <a:tr h="272362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Myocardial infarction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54 (1.4)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46 (1.2)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1.18 (0.80-1.75)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0.41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222328"/>
                  </a:ext>
                </a:extLst>
              </a:tr>
              <a:tr h="260374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Stroke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17 (0.5)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17 (0.5)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1.00 (0.51-1.96)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&gt;0.99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479999"/>
                  </a:ext>
                </a:extLst>
              </a:tr>
              <a:tr h="30970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Vascular mortality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25 (0.7)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24 (0.6)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1.04 (0.60-1.83)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0.88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84764"/>
                  </a:ext>
                </a:extLst>
              </a:tr>
              <a:tr h="262979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All-cause mortality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50 (1.3)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43 (1.1)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1.17 (0.78-1.75)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0.46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70069"/>
                  </a:ext>
                </a:extLst>
              </a:tr>
              <a:tr h="42900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</a:t>
                      </a:r>
                      <a:r>
                        <a:rPr lang="sr-Latn-RS" sz="105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Perioperative hypotension-avoidance strategy did not differ from hypertension-avoidance strategy regarding effects on 30-day major vascular complications </a:t>
                      </a:r>
                      <a:endParaRPr lang="en-US" sz="1050" b="0" i="0" dirty="0">
                        <a:effectLst/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0" y="4223805"/>
            <a:ext cx="36914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 Narrow" panose="020B0604020202020204" pitchFamily="34" charset="0"/>
                <a:cs typeface="Arial Narrow" panose="020B0604020202020204" pitchFamily="34" charset="0"/>
              </a:rPr>
              <a:t>Presented by:  Maura </a:t>
            </a:r>
            <a:r>
              <a:rPr lang="en-US" sz="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Marcucci</a:t>
            </a:r>
            <a:r>
              <a:rPr lang="en-US" sz="800" dirty="0">
                <a:latin typeface="Arial Narrow" panose="020B0604020202020204" pitchFamily="34" charset="0"/>
                <a:cs typeface="Arial Narrow" panose="020B0604020202020204" pitchFamily="34" charset="0"/>
              </a:rPr>
              <a:t>, MD</a:t>
            </a:r>
            <a:r>
              <a:rPr lang="en-US" sz="800">
                <a:latin typeface="Arial Narrow" panose="020B0604020202020204" pitchFamily="34" charset="0"/>
                <a:cs typeface="Arial Narrow" panose="020B0604020202020204" pitchFamily="34" charset="0"/>
              </a:rPr>
              <a:t>, MSc, </a:t>
            </a:r>
            <a:r>
              <a:rPr lang="en-US" sz="800" dirty="0">
                <a:latin typeface="Arial Narrow" panose="020B0604020202020204" pitchFamily="34" charset="0"/>
                <a:cs typeface="Arial Narrow" panose="020B0604020202020204" pitchFamily="34" charset="0"/>
              </a:rPr>
              <a:t>on behalf of POISE-3 Investigators, McMaster University, Hamilton, Canada.  ACC 2022. </a:t>
            </a:r>
          </a:p>
          <a:p>
            <a:r>
              <a:rPr lang="en-US" sz="800" dirty="0">
                <a:latin typeface="Arial Narrow" panose="020B0604020202020204" pitchFamily="34" charset="0"/>
                <a:cs typeface="Arial Narrow" panose="020B0604020202020204" pitchFamily="34" charset="0"/>
              </a:rPr>
              <a:t>© 2022, American Heart | American Stroke Association. All rights reserved.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6D2C19-A7C6-4362-84D9-A6B1EC019865}"/>
              </a:ext>
            </a:extLst>
          </p:cNvPr>
          <p:cNvSpPr txBox="1"/>
          <p:nvPr/>
        </p:nvSpPr>
        <p:spPr>
          <a:xfrm>
            <a:off x="6047376" y="4499629"/>
            <a:ext cx="297062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2131</TotalTime>
  <Words>396</Words>
  <Application>Microsoft Office PowerPoint</Application>
  <PresentationFormat>On-screen Show (16:9)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The Effects Of A Hypotension-avoidance Strategy Versus A Hypertension- avoidance Strategy In Patients Undergoing Noncardiac Surgery (POISE-3 trial)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130</cp:revision>
  <dcterms:created xsi:type="dcterms:W3CDTF">2020-08-20T15:39:54Z</dcterms:created>
  <dcterms:modified xsi:type="dcterms:W3CDTF">2022-04-04T14:19:37Z</dcterms:modified>
</cp:coreProperties>
</file>