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4E938-7D48-40B0-A9F7-B4FF881A132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F25A7-B135-4B47-AD4F-04223020F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1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C1FE-7B9C-4DD4-915E-8C1174C5A7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28654-C3A3-49D0-A17F-BD7D2A7DC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6E06B-E2B4-4719-B014-0F2530B75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72344-410A-4B42-B867-A142E7F65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0117E-FEDB-484F-8FFD-1C0E48C35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0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BFFFA-19E9-4F94-9829-48A0AE161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B87038-3DD3-4219-BF69-17646958A9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E0D4B-C9D9-4914-8ABB-12B119A6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4990B-C08B-41A9-9520-02D02B526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FB6F5-7B1C-4996-A454-80334F190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0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C074BE-BF1F-4430-B429-BA6CF9701D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98E7F-6B1E-48BC-B492-79F3B4D6C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F8130-2396-4507-AAD3-B929900E8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387F2-AB01-4A98-B9D7-933DC0D7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50189-CE00-4CA8-A211-FE2AECCB7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04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18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9B235-7EDB-4E66-9974-4D0FE8D6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66309-44D3-4F7C-9421-08487F68A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EB464-320B-43A1-8322-4979A19C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8D22D-C611-4537-8DF2-A2A12A78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F4374-F82D-422C-B91E-CB03CD51B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0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2A56B-AE72-46DA-AFD5-2C5797495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9CC6A-2330-463D-BE88-93BA9AA7F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C2CA3-63D7-4A47-8A65-48CD0BF57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115E6-4D3D-4C5F-A577-DFEA0C59A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14A99-F8FA-4551-9BD5-8EEBD730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66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E8D4F-68FF-4A89-AAB9-12BE4C760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4AB57-6026-496D-992B-2660EF1BE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D61B7-5C44-4715-9201-9C325193D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89CF8-9BFA-485C-9B1A-113BB133D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21A4A-5164-421C-A821-AAEB3C022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9B8E3-8FE0-4571-9AB2-E52DB32B9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AE345-E9AB-42D9-A8F2-15572924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F9BD4-1E7E-488C-A04B-5A94599E7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3C96E5-0097-459A-BCCB-6F3E642CB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7AD70C-8626-4FF1-A5BC-A12951CDE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6E2EAF-7035-4EBB-8FED-DDCEE3C5D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0484F-F7A9-4DF2-8A04-A8A8935F6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22D184-3E6E-4266-9D3C-740E1A093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FDCF29-E515-4B05-9FD1-DC0135A4A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6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014C-8575-4739-9221-A9031374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2DF3BB-C626-4610-B145-D758B8C0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23BE7-0988-4CEA-87F7-464A5120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9EA6D7-774C-46B3-B8EB-C74487C4B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7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82FB4D-05D9-4E16-9B6B-2B8AB10A5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17DBC-5F87-4202-8B12-80D78368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9DCFB-53EC-4B67-8891-CF4C0B53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6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6A9BF-AEC0-4BE1-AACB-C996BBFD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33301-8B3A-4823-B27C-91DB2618F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99F25-D803-4028-9B8B-01C6DDA6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BC6B3-DBED-4462-8A2E-53E764B98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B1A55-7D27-4A97-9636-B41F884C6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559AC-6772-4F52-A348-45ADD5923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975C7-F7C1-4DC4-8ED7-F3F704F7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1F80DC-D9A3-4B45-8DFD-905CE459D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57961-9354-45E5-8368-B382E2CBE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4B4D6-0E00-442E-9B19-2D9D5242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CFA54-97BC-491E-A016-8926B6219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0BBBC-6928-492B-BF66-D2718A9AC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2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BEC18E-2C54-4AFB-8B3E-F2B4FF521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AA852-BF98-4175-B7CF-319CAB3EC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B17D3-A87B-49A9-899E-F6ADFD3893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D0376-F5AE-4B2C-8CA8-83C7764C9887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5CFCF-E1EA-4B37-94FE-26954F498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A9039-F13C-4BD6-9A48-90DA0AC59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F9C8-7B6F-4DFB-ABD0-6B600DF64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4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1" y="6271848"/>
            <a:ext cx="12191111" cy="586153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3600" y="321282"/>
            <a:ext cx="11859394" cy="82622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500" b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SODIUM-HF: Study Of Dietary Intervention Under 100 Mmol In Heart Failure</a:t>
            </a:r>
            <a:br>
              <a:rPr lang="en-US" sz="2800" dirty="0">
                <a:solidFill>
                  <a:srgbClr val="333333"/>
                </a:solidFill>
                <a:effectLst/>
                <a:latin typeface="Lub Dub Medium" panose="020B0603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2667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3892" y="818768"/>
            <a:ext cx="5564645" cy="352158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Purpose</a:t>
            </a: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Multicenter clinical trial (</a:t>
            </a:r>
            <a:r>
              <a:rPr lang="en-US" sz="1400" b="0" i="0" dirty="0">
                <a:effectLst/>
                <a:latin typeface="Arial Narrow" panose="020B0606020202030204" pitchFamily="34" charset="0"/>
              </a:rPr>
              <a:t>26 medical centers in six countries (Canada, Australia, New Zealand, Mexico, Colombia and Chile) </a:t>
            </a:r>
            <a:r>
              <a:rPr lang="en-US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ambulatory patients with chronic HF to evaluate the efficacy of a low sodium [</a:t>
            </a:r>
            <a:r>
              <a:rPr lang="en-US" sz="1400" b="0" i="0" dirty="0">
                <a:effectLst/>
                <a:latin typeface="Arial Narrow" panose="020B0606020202030204" pitchFamily="34" charset="0"/>
              </a:rPr>
              <a:t>&lt;1500 mg daily (&lt;65 mmol/daily)] </a:t>
            </a:r>
            <a:r>
              <a:rPr lang="en-US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containing diet on a composite clinical outcome composed of all-cause mortality, cardiovascular hospitalizations and cardiovascular emergency department visits.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Trial Design</a:t>
            </a: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(N=806) Randomized, parallel assignment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Primary Endpoints</a:t>
            </a: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Composite Clinical Outcomes [Time Frame: 12 months]. All-cause mortality, cardiovascular hospitalizations or cardiovascular emergency department visits.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Secondary Endpoints</a:t>
            </a: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: 1) </a:t>
            </a:r>
            <a:r>
              <a:rPr lang="en-US" sz="14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Exercise capacity: change in exercise capacity as measured by the 6-minute walk test (6MWT); 2) NYHA functional class: change in NYHA class treated as a categorical variable; and 3) Quality of life: change in quality of life assessed by the Kansas City Cardiomyopathy Q</a:t>
            </a:r>
            <a:r>
              <a:rPr lang="en-US" sz="1400" dirty="0"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uestionnaire (KCCQ).</a:t>
            </a:r>
            <a:endParaRPr lang="en-US" sz="14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Arial Narrow" panose="020B0606020202030204" pitchFamily="34" charset="0"/>
                <a:cs typeface="Arial" panose="020B0604020202020204" pitchFamily="34" charset="0"/>
              </a:rPr>
              <a:t>Key Takeaways for the Clinician</a:t>
            </a:r>
            <a:r>
              <a:rPr lang="en-US" sz="1400" dirty="0"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en-US" sz="1400" b="0" i="0" dirty="0">
                <a:effectLst/>
                <a:latin typeface="Arial Narrow" panose="020B0606020202030204" pitchFamily="34" charset="0"/>
              </a:rPr>
              <a:t>While the intervention didn't reduce clinical events, the low-sodium group had modest improvements in QOL and NYHA HF class, which </a:t>
            </a:r>
            <a:r>
              <a:rPr lang="en-US" sz="1400" dirty="0">
                <a:latin typeface="Arial Narrow" panose="020B0606020202030204" pitchFamily="34" charset="0"/>
              </a:rPr>
              <a:t>can </a:t>
            </a:r>
            <a:r>
              <a:rPr lang="en-US" sz="1400" b="0" i="0" dirty="0">
                <a:effectLst/>
                <a:latin typeface="Arial Narrow" panose="020B0606020202030204" pitchFamily="34" charset="0"/>
              </a:rPr>
              <a:t>be quite important and valued by patients and clinicians.</a:t>
            </a:r>
            <a:endParaRPr lang="en-US" sz="14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278924"/>
              </p:ext>
            </p:extLst>
          </p:nvPr>
        </p:nvGraphicFramePr>
        <p:xfrm>
          <a:off x="6194975" y="1117506"/>
          <a:ext cx="5693133" cy="4369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7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8648">
                <a:tc>
                  <a:txBody>
                    <a:bodyPr/>
                    <a:lstStyle/>
                    <a:p>
                      <a:endParaRPr lang="en-US" sz="110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HR</a:t>
                      </a:r>
                    </a:p>
                  </a:txBody>
                  <a:tcPr marL="121929" marR="121929" marT="60964" marB="60964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121929" marR="121929" marT="60964" marB="60964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121929" marR="121929" marT="60964" marB="60964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N=806 (Intervention Low Sodium Diet N=397, Control N=409)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3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4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Primary Endpoints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CV related hospitalization /ED visit or all-cause mortality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0.89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0.63-1.23)</a:t>
                      </a:r>
                    </a:p>
                    <a:p>
                      <a:pPr algn="ctr"/>
                      <a:endParaRPr lang="en-GB" sz="13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0.53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44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All cause mortality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1.38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1.38 (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0.73-2.60)</a:t>
                      </a:r>
                    </a:p>
                    <a:p>
                      <a:pPr algn="ctr"/>
                      <a:endParaRPr lang="en-GB" sz="13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0.32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1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CV related hospitalizations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0.82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0.82 (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0.54-1.24)</a:t>
                      </a:r>
                    </a:p>
                    <a:p>
                      <a:pPr algn="ctr"/>
                      <a:endParaRPr lang="en-GB" sz="13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0.36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307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CV related ED visits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1.21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1.21 (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0.60-2.41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0.60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32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Results:</a:t>
                      </a:r>
                      <a:r>
                        <a:rPr lang="sr-Latn-RS" sz="13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: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Calibri" panose="020F0502020204030204" pitchFamily="34" charset="0"/>
                        </a:rPr>
                        <a:t>In ambulatory patients with HF, a dietary intervention to reduce sodium intake did not reduce clinical events. There was a modest benefit on quality of life as measured by KCCQ, and in NYHA class. Lastly, the 6-minute walk test was not statistically different between groups.</a:t>
                      </a:r>
                      <a:endParaRPr lang="en-US" sz="13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117445" y="5712720"/>
            <a:ext cx="68511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Presented by:</a:t>
            </a: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Justin A. </a:t>
            </a:r>
            <a:r>
              <a:rPr lang="en-US" sz="12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Ezekowitz</a:t>
            </a:r>
            <a:r>
              <a:rPr lang="en-US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University of Alberta, Canada</a:t>
            </a:r>
            <a:r>
              <a:rPr lang="en-US" sz="1200" dirty="0">
                <a:latin typeface="Arial Narrow" panose="020B0606020202030204" pitchFamily="34" charset="0"/>
              </a:rPr>
              <a:t> ACC 2022. </a:t>
            </a:r>
          </a:p>
          <a:p>
            <a:r>
              <a:rPr lang="en-US" sz="1200" dirty="0">
                <a:latin typeface="Arial Narrow" panose="020B0606020202030204" pitchFamily="34" charset="0"/>
              </a:rPr>
              <a:t>© 2022, American Heart | American Stroke Association. All rights reserved.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6D2C19-A7C6-4362-84D9-A6B1EC019865}"/>
              </a:ext>
            </a:extLst>
          </p:cNvPr>
          <p:cNvSpPr txBox="1"/>
          <p:nvPr/>
        </p:nvSpPr>
        <p:spPr>
          <a:xfrm>
            <a:off x="8230276" y="5943553"/>
            <a:ext cx="3960835" cy="297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33" i="1" dirty="0">
                <a:latin typeface="Arial Narrow"/>
                <a:ea typeface="Calibri" panose="020F0502020204030204" pitchFamily="34" charset="0"/>
              </a:rPr>
              <a:t>Results reflect the data available at the time of presentation</a:t>
            </a:r>
            <a:endParaRPr lang="en-US" sz="1333" dirty="0"/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383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Lub Dub Medium</vt:lpstr>
      <vt:lpstr>Office Theme</vt:lpstr>
      <vt:lpstr>SODIUM-HF: Study Of Dietary Intervention Under 100 Mmol In Heart Failure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SODIUM-HF: Study Of Dietary Intervention Under 100 Mmol In Heart Failure</dc:title>
  <dc:creator>Sally Wong</dc:creator>
  <cp:lastModifiedBy>Stacey Sims</cp:lastModifiedBy>
  <cp:revision>2</cp:revision>
  <dcterms:created xsi:type="dcterms:W3CDTF">2022-04-02T14:38:54Z</dcterms:created>
  <dcterms:modified xsi:type="dcterms:W3CDTF">2022-04-02T15:43:23Z</dcterms:modified>
</cp:coreProperties>
</file>