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70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" id="{14C4FA52-AE0B-C74E-B7F0-8EB2B21CE45E}">
          <p14:sldIdLst/>
        </p14:section>
        <p14:section name="Blank Slides" id="{8FDC8F71-28F8-5E40-AD76-AF246F95BA12}">
          <p14:sldIdLst/>
        </p14:section>
        <p14:section name="Template" id="{89B0C5F4-A315-7640-ABE1-4F0DE1FE9CAB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E2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6183" autoAdjust="0"/>
  </p:normalViewPr>
  <p:slideViewPr>
    <p:cSldViewPr snapToGrid="0" snapToObjects="1">
      <p:cViewPr varScale="1">
        <p:scale>
          <a:sx n="145" d="100"/>
          <a:sy n="145" d="100"/>
        </p:scale>
        <p:origin x="12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80647-A374-2E40-8098-CFEA282B3582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1E8CF-6542-954F-8DA2-B9786D13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“CHAP - </a:t>
            </a:r>
            <a:r>
              <a:rPr lang="en-US" dirty="0" err="1"/>
              <a:t>Tita</a:t>
            </a:r>
            <a:r>
              <a:rPr lang="en-US" dirty="0"/>
              <a:t> Chronic HTN &amp; Pregnancy </a:t>
            </a:r>
            <a:r>
              <a:rPr lang="en-US" dirty="0" err="1"/>
              <a:t>trial_LBCTI</a:t>
            </a:r>
            <a:r>
              <a:rPr lang="en-US" dirty="0"/>
              <a:t> Abstract” used for </a:t>
            </a:r>
            <a:r>
              <a:rPr lang="en-US"/>
              <a:t>this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2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elay 2">
            <a:extLst>
              <a:ext uri="{FF2B5EF4-FFF2-40B4-BE49-F238E27FC236}">
                <a16:creationId xmlns:a16="http://schemas.microsoft.com/office/drawing/2014/main" id="{2A26AB6B-C4E4-6E4E-B01F-46F44FCF9E42}"/>
              </a:ext>
            </a:extLst>
          </p:cNvPr>
          <p:cNvSpPr/>
          <p:nvPr userDrawn="1"/>
        </p:nvSpPr>
        <p:spPr>
          <a:xfrm>
            <a:off x="-66269" y="-32526"/>
            <a:ext cx="7878073" cy="5211233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96B499-DF5F-0F42-8F56-BB5259295DAA}"/>
              </a:ext>
            </a:extLst>
          </p:cNvPr>
          <p:cNvSpPr/>
          <p:nvPr userDrawn="1"/>
        </p:nvSpPr>
        <p:spPr>
          <a:xfrm>
            <a:off x="8310201" y="0"/>
            <a:ext cx="833799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2B3697C3-0036-5549-A91B-324D999E26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1307" y="3983289"/>
            <a:ext cx="1441095" cy="781074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8BD123BF-4CCB-6A49-911B-CB3B6D1BCAB8}"/>
              </a:ext>
            </a:extLst>
          </p:cNvPr>
          <p:cNvSpPr txBox="1">
            <a:spLocks/>
          </p:cNvSpPr>
          <p:nvPr userDrawn="1"/>
        </p:nvSpPr>
        <p:spPr>
          <a:xfrm>
            <a:off x="197789" y="543312"/>
            <a:ext cx="1348385" cy="259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>
              <a:lnSpc>
                <a:spcPts val="0"/>
              </a:lnSpc>
            </a:pPr>
            <a:r>
              <a:rPr lang="en-US" sz="16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5744E20-B3CF-FC49-A6E4-CAE72341CB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3667" y="1874576"/>
            <a:ext cx="4943632" cy="1989851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PRESENTATION TITLE LUB DUB HEAVY ALL CAPS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C60544B-8CAE-6A4B-BB90-589FE22D13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67" y="4090669"/>
            <a:ext cx="4943632" cy="409793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 name(s)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F71AA8C-4EAE-A84A-BD67-F52EFFEEF6E4}"/>
              </a:ext>
            </a:extLst>
          </p:cNvPr>
          <p:cNvCxnSpPr>
            <a:cxnSpLocks/>
          </p:cNvCxnSpPr>
          <p:nvPr userDrawn="1"/>
        </p:nvCxnSpPr>
        <p:spPr>
          <a:xfrm>
            <a:off x="759913" y="969604"/>
            <a:ext cx="0" cy="3635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9FE623C2-9F19-A24F-98D6-BB2EB239517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63668" y="969604"/>
            <a:ext cx="1873838" cy="678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Company Logo</a:t>
            </a:r>
          </a:p>
        </p:txBody>
      </p:sp>
      <p:sp>
        <p:nvSpPr>
          <p:cNvPr id="29" name="Delay 2">
            <a:extLst>
              <a:ext uri="{FF2B5EF4-FFF2-40B4-BE49-F238E27FC236}">
                <a16:creationId xmlns:a16="http://schemas.microsoft.com/office/drawing/2014/main" id="{4E30C3E5-3C8E-C845-93BF-1D1E1A128F27}"/>
              </a:ext>
            </a:extLst>
          </p:cNvPr>
          <p:cNvSpPr/>
          <p:nvPr userDrawn="1"/>
        </p:nvSpPr>
        <p:spPr>
          <a:xfrm>
            <a:off x="-341376" y="-106105"/>
            <a:ext cx="8241526" cy="5786628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elay 2">
            <a:extLst>
              <a:ext uri="{FF2B5EF4-FFF2-40B4-BE49-F238E27FC236}">
                <a16:creationId xmlns:a16="http://schemas.microsoft.com/office/drawing/2014/main" id="{DD1B18BD-1997-114B-9594-C2CD089CB4AB}"/>
              </a:ext>
            </a:extLst>
          </p:cNvPr>
          <p:cNvSpPr/>
          <p:nvPr userDrawn="1"/>
        </p:nvSpPr>
        <p:spPr>
          <a:xfrm>
            <a:off x="-838593" y="-106106"/>
            <a:ext cx="8884736" cy="5498237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4010105" cy="2483113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2149608"/>
            <a:ext cx="4010105" cy="2483114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E09E779-4AA7-8C41-A5C4-09B386E84A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37990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C97490B-A0CA-6842-B0D4-A768FEA98C5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10722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CC32C2C-31DF-2F46-9F16-B24E13AB2D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1E718DA-AD40-AD44-96F9-28BF81690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38EEC2-8575-094C-9FAF-3E4F66EF6C7F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675CE23-848D-C840-90DB-5DDA76AD10F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5DBB586A-F86C-9D47-9EF2-03050CD08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AEAA2984-2A59-A54C-B427-DEE957944C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93C5DFF-9354-2B41-B376-2B09186B1E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8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8E69C78-53AB-1A4F-95D4-5A724053E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24FB4381-77B7-2D49-B182-BDBED84A9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8E947B-51A0-2B4C-8987-3D7864C88FA4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717C4081-D4F6-A443-A222-9EC692BB5A6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F4B41CC0-36A5-9148-81AE-EE3BAA8363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E4A5A23-D35F-264E-8AC6-6C4E1ED1E0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9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61DD87-D092-9A4D-B163-D06BE572AA6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3F5BDFF5-9AAB-F748-93B5-E892E41EE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F8B7DF30-2E70-F048-AC92-756805EC44B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69D2FE19-F35E-A847-86CB-A2E0D36AD6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58E1EDB-ECBE-C64B-84E7-2AC011ADDF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98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IS ALL CAPS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DC3EE99-CD14-5047-BFF3-677423A1E2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24EDA4-ABD4-944B-9B5C-33D57C20FFF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91A53FE-1EDA-434C-AD2D-43D7C134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76F9E6B8-8DB4-C240-ABC9-CE235C904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7797FB-A08E-2445-8AEA-6A04DABFD6D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BD4C97E7-0429-7A45-82CE-2FFEB3F8AEC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C0F627A2-EF0A-A34A-814D-747419ED48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2F6E2544-2A9A-6B46-8E5E-CA8AA93AF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04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97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6B82A6A-55B3-9D47-9DE3-33378D484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1ED4A31-F45A-AD47-979B-DA3BA52F4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B29AEA-9063-F540-B560-B6DE4146B920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D66F458C-2735-9B48-946D-FEF3C31F50D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2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9F20A52-3F30-6848-B02A-CC784D394B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8C6698E-3A17-2C4B-A772-35E80587AD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120CBB7-A2A4-E74E-B87E-2D76A9E46746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38645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487B6099-C961-B743-A222-7C76DF372EC0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6364063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E779035-7C3B-7E4E-8CEB-7B6774AFA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70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16A25D-27F6-844F-B866-D1D8F748178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13D73A-419F-CF44-A231-C8789EC6BF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E014EB3-3E20-0B43-BCC5-ADCA9FF75706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1CDB2B-BA8C-1F4C-BD9D-A37069FF0311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D6B3EA-317A-7545-805F-3A5DEE3B7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Picture Placeholder 10">
            <a:extLst>
              <a:ext uri="{FF2B5EF4-FFF2-40B4-BE49-F238E27FC236}">
                <a16:creationId xmlns:a16="http://schemas.microsoft.com/office/drawing/2014/main" id="{57C42273-4ACE-D242-87CE-89630D2257B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A6260234-959A-A24A-91C8-9EB5708B3B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01E1EE-4472-CE42-A2D1-4512BF9F30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5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5911E3C-A0CB-9B4A-A53F-CF700E9002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4EA4460-3772-A84F-B580-A575E36AFE17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C387B01-3627-1B46-834C-B744A1E28402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B24D04F-3524-BF4F-8FAB-491AFB60F3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8E5501-6375-F44D-B2E4-B49E3AF4002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Footer Placeholder 4">
            <a:extLst>
              <a:ext uri="{FF2B5EF4-FFF2-40B4-BE49-F238E27FC236}">
                <a16:creationId xmlns:a16="http://schemas.microsoft.com/office/drawing/2014/main" id="{29C65F5E-061A-6B49-A416-E64FC42F9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ED2893FE-CECA-B540-B80B-B02EFAF65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3E75D7-5703-6049-80B1-94ADE6BD30C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icture Placeholder 10">
            <a:extLst>
              <a:ext uri="{FF2B5EF4-FFF2-40B4-BE49-F238E27FC236}">
                <a16:creationId xmlns:a16="http://schemas.microsoft.com/office/drawing/2014/main" id="{A634BF51-E6D3-6B48-9F97-9ED947F56F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36CD95AA-2DBD-A943-82C9-D1372495D6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D14BA3B8-BC36-BF47-A1FA-580BF18F43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86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1264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820398-385A-7148-B5E7-FC8EA8B5704C}"/>
              </a:ext>
            </a:extLst>
          </p:cNvPr>
          <p:cNvCxnSpPr>
            <a:cxnSpLocks/>
          </p:cNvCxnSpPr>
          <p:nvPr userDrawn="1"/>
        </p:nvCxnSpPr>
        <p:spPr>
          <a:xfrm>
            <a:off x="423171" y="3318669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BD7414-9A1B-8F43-ADB2-096FA6175BE8}"/>
              </a:ext>
            </a:extLst>
          </p:cNvPr>
          <p:cNvCxnSpPr>
            <a:cxnSpLocks/>
          </p:cNvCxnSpPr>
          <p:nvPr userDrawn="1"/>
        </p:nvCxnSpPr>
        <p:spPr>
          <a:xfrm flipV="1">
            <a:off x="31811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BBFB5B-EEE9-664B-8974-09F468851D3A}"/>
              </a:ext>
            </a:extLst>
          </p:cNvPr>
          <p:cNvCxnSpPr>
            <a:cxnSpLocks/>
          </p:cNvCxnSpPr>
          <p:nvPr userDrawn="1"/>
        </p:nvCxnSpPr>
        <p:spPr>
          <a:xfrm flipV="1">
            <a:off x="59243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6E95F10-C34D-7F43-A256-A388515E73BA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1264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ACFD52E-6004-544B-AFFF-BD5AA425275C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3331395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528731D6-EC72-E441-8779-C46A2F54FA42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3331395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07B16FF-735F-A64A-B33C-54E56AE3B823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6091527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426962D-170F-A74B-B88B-22AE085E85DF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6091527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2C53305-F3F2-584B-8515-1364A864D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3F3A79D-DB6D-2F4B-9012-04674A7C0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B08A2A-9341-7F45-84BF-DC878AC48552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08D40720-91AD-AF45-BAC3-147CE2ADB71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8826ED9-A7D4-5644-8EA8-1426CE1EBA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C98ECB-3686-9C42-A25D-863566142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34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Description - Le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0" y="614723"/>
            <a:ext cx="4803243" cy="3914785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298857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IS ALL CAPS AT 20PTS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C36C70-6984-F844-9B89-610E280DB462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6CE10C6-24F1-9C4E-90BB-62E54EF86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D8CD58D3-E0E5-7E45-A69F-3F7F710BAC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F277811-1B33-C14C-AF48-5681448874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EA276EA-6335-B646-BE90-A5F28039D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1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89" y="614723"/>
            <a:ext cx="4362611" cy="3842729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FB03C-64BB-E244-9F9A-5888AD7CA61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BAD528E-D07C-2E44-8CC6-93B2048CF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D4F8AD3F-F663-7442-8072-EAE33D78FC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BA3C6F-95DE-804F-9CB4-B0A70FDAFF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80443F-F91E-7841-9E33-60EA068C2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30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gradFill>
          <a:gsLst>
            <a:gs pos="0">
              <a:schemeClr val="accent2"/>
            </a:gs>
            <a:gs pos="5000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5229" y="1202268"/>
            <a:ext cx="4073838" cy="2676008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35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SECTION TITLE, LUB DUB HEAVY, ALL CAPS 30 - 35PTS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FD5BB84-FBAB-6947-BDF4-995DBA6BD8C9}"/>
              </a:ext>
            </a:extLst>
          </p:cNvPr>
          <p:cNvSpPr txBox="1">
            <a:spLocks/>
          </p:cNvSpPr>
          <p:nvPr userDrawn="1"/>
        </p:nvSpPr>
        <p:spPr>
          <a:xfrm>
            <a:off x="558597" y="4562138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chemeClr val="bg1"/>
                </a:solidFill>
              </a:rPr>
              <a:t>#AHA21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E72C68-958C-8A40-AC13-1CED570576E6}"/>
              </a:ext>
            </a:extLst>
          </p:cNvPr>
          <p:cNvGrpSpPr/>
          <p:nvPr userDrawn="1"/>
        </p:nvGrpSpPr>
        <p:grpSpPr>
          <a:xfrm>
            <a:off x="5424674" y="-2235470"/>
            <a:ext cx="5968193" cy="5852032"/>
            <a:chOff x="6336320" y="-2192957"/>
            <a:chExt cx="5872534" cy="575823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F8E1CA-1A64-1445-B8E1-28749882D649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3534BB-EA3A-A94B-94F3-F87AA2639027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4E01B4B-4639-7D4F-A89C-A32EBBB1C094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0CC5D33-EEDD-CD42-9B76-0D5D8008D8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90178" y="745067"/>
            <a:ext cx="2678089" cy="2330526"/>
          </a:xfrm>
        </p:spPr>
        <p:txBody>
          <a:bodyPr>
            <a:noAutofit/>
          </a:bodyPr>
          <a:lstStyle>
            <a:lvl1pPr algn="r">
              <a:defRPr sz="10000" b="0" i="1">
                <a:solidFill>
                  <a:schemeClr val="accent2"/>
                </a:solidFill>
                <a:latin typeface="Lub Dub Light" panose="020B0303030403020204" pitchFamily="34" charset="77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1DF0DC-1138-594E-9C64-A0A32F3A8CFA}"/>
              </a:ext>
            </a:extLst>
          </p:cNvPr>
          <p:cNvGrpSpPr/>
          <p:nvPr userDrawn="1"/>
        </p:nvGrpSpPr>
        <p:grpSpPr>
          <a:xfrm>
            <a:off x="328099" y="4268004"/>
            <a:ext cx="1760698" cy="1726429"/>
            <a:chOff x="6336320" y="-2192957"/>
            <a:chExt cx="5872534" cy="575823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F17B0D-61C3-2C48-B4E8-11D14192D94A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D1AA7E8-2B0D-5C4E-A8DC-D046A1D02645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E7A5590E-8346-7543-89E7-E253B4BEFA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22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"/>
            <a:ext cx="5236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algn="l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Photo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158AF67-9967-EF42-85B9-D848F810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EEEFBD87-2F27-B545-98FB-006AA9B34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DC13AB-CC8B-F449-8219-6093A5F4E89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190059EC-225E-9B45-8BE7-52DC1BDEF73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F0B4CCC-056A-DB46-832F-2B61D39AEF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9EB4DE-8DD2-5443-A016-C125D33D42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98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89AA2C1-52EF-2840-9A06-63923847AC6B}"/>
              </a:ext>
            </a:extLst>
          </p:cNvPr>
          <p:cNvGrpSpPr/>
          <p:nvPr userDrawn="1"/>
        </p:nvGrpSpPr>
        <p:grpSpPr>
          <a:xfrm>
            <a:off x="3610600" y="-1837996"/>
            <a:ext cx="8861933" cy="8819489"/>
            <a:chOff x="5586413" y="-905629"/>
            <a:chExt cx="5858111" cy="5830054"/>
          </a:xfrm>
        </p:grpSpPr>
        <p:sp>
          <p:nvSpPr>
            <p:cNvPr id="7" name="Chord 6">
              <a:extLst>
                <a:ext uri="{FF2B5EF4-FFF2-40B4-BE49-F238E27FC236}">
                  <a16:creationId xmlns:a16="http://schemas.microsoft.com/office/drawing/2014/main" id="{6C034A43-D4CE-6841-8F56-4B514BEDD6FC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hord 7">
              <a:extLst>
                <a:ext uri="{FF2B5EF4-FFF2-40B4-BE49-F238E27FC236}">
                  <a16:creationId xmlns:a16="http://schemas.microsoft.com/office/drawing/2014/main" id="{EBB1C537-1BDA-A04A-8B43-B3CBFBAF9AEF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2245" y="-1673366"/>
            <a:ext cx="8614672" cy="8429304"/>
          </a:xfrm>
          <a:prstGeom prst="chord">
            <a:avLst>
              <a:gd name="adj1" fmla="val 4516262"/>
              <a:gd name="adj2" fmla="val 17044772"/>
            </a:avLst>
          </a:prstGeom>
          <a:solidFill>
            <a:schemeClr val="bg2"/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3091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0045DB72-C43B-A649-8162-F4D1DC0FF0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A1AFDB-1501-A74B-84EC-9BF4A9EA7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07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le Photos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2881" y="184149"/>
            <a:ext cx="37998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28BD7C-47CD-6745-8B8D-62BCC849D9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75119" y="184149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1F2C5C7-0437-A34D-9353-1372F6F8AB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751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9294975-E3E6-C648-9CA2-6F190BDE541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59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367E71-969D-4942-BCB8-C6EA3BEFC946}"/>
              </a:ext>
            </a:extLst>
          </p:cNvPr>
          <p:cNvSpPr/>
          <p:nvPr userDrawn="1"/>
        </p:nvSpPr>
        <p:spPr>
          <a:xfrm>
            <a:off x="4185919" y="184149"/>
            <a:ext cx="228600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49854" y="900545"/>
            <a:ext cx="1932413" cy="1440873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Body copy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49325" y="373063"/>
            <a:ext cx="1932413" cy="422804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is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498367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82881" y="184149"/>
            <a:ext cx="87782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&gt; right-click image &gt; send to back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2000" y="971550"/>
            <a:ext cx="2286000" cy="320040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46253" y="1895474"/>
            <a:ext cx="1932413" cy="2097086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724" y="1218672"/>
            <a:ext cx="1932413" cy="676802"/>
          </a:xfrm>
        </p:spPr>
        <p:txBody>
          <a:bodyPr>
            <a:noAutofit/>
          </a:bodyPr>
          <a:lstStyle>
            <a:lvl1pPr>
              <a:defRPr sz="1400"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 is </a:t>
            </a:r>
            <a:r>
              <a:rPr lang="en-US" dirty="0" err="1"/>
              <a:t>Lub</a:t>
            </a:r>
            <a:r>
              <a:rPr lang="en-US" dirty="0"/>
              <a:t> Dub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59174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572001" y="-1"/>
            <a:ext cx="4572000" cy="5143499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D05C74F-DBC9-2743-A7BB-54B4FC5463B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-122548" y="-106108"/>
            <a:ext cx="6743370" cy="5786627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4C57024-53FF-5045-B92F-679D83266E0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103695" y="-273377"/>
            <a:ext cx="6872139" cy="5557971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9426" y="-35209"/>
            <a:ext cx="6526554" cy="5178708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/>
          <a:lstStyle/>
          <a:p>
            <a:r>
              <a:rPr lang="en-US" dirty="0"/>
              <a:t>Color 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5382" y="1865234"/>
            <a:ext cx="4428532" cy="2659632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Description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5382" y="744718"/>
            <a:ext cx="4428532" cy="1014412"/>
          </a:xfrm>
        </p:spPr>
        <p:txBody>
          <a:bodyPr anchor="t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ALL CAPS AT 30PTS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46692A-AFF5-BF40-844E-2040B93D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ACC084-CD0B-CB4B-B676-E1F1363679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14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6877210" cy="977010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B44ECE-86B5-1546-90EE-B76F644328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990" y="4069460"/>
            <a:ext cx="5505610" cy="27384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Caption is </a:t>
            </a:r>
            <a:r>
              <a:rPr lang="en-US" dirty="0" err="1"/>
              <a:t>Lub</a:t>
            </a:r>
            <a:r>
              <a:rPr lang="en-US" dirty="0"/>
              <a:t> Dub bold at 12pts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F097492-6E69-214B-BD02-CA15B4A9F8F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9AED67-7B86-D945-92A3-1DFD0097E80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F4EB02C-6FE6-1A47-8022-01232D336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F9DE25A6-E189-8944-8155-DBC98DE156C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C09F44B-8C8C-DA42-8499-36D5643DD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1F1C95-9891-4249-BABE-04AE515330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6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5A5A6C-7113-A84B-B468-838B588EFB3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A25DF4-2387-0B45-86B4-88EF29F6D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FD6C24FD-33DC-5D4C-83BA-8086C7E5B4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FC97E5A5-D2BC-7840-BED8-2470B465D5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36D56-853F-5F49-8046-A11DE0E355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94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D3B4F64-CD41-0643-BB0C-5B4373946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6FBB1B25-DCFA-AA41-B31B-1385B4F068A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1440E69F-038A-9F48-A685-1958D898F8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E8EC32-7002-774F-B7AC-A0277775B5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3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0ECAF5-9958-A14D-A435-03CDAD7C93A5}"/>
              </a:ext>
            </a:extLst>
          </p:cNvPr>
          <p:cNvSpPr/>
          <p:nvPr userDrawn="1"/>
        </p:nvSpPr>
        <p:spPr>
          <a:xfrm>
            <a:off x="8600688" y="0"/>
            <a:ext cx="543312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2B7117-B49F-A744-B2A2-035F484656EB}"/>
              </a:ext>
            </a:extLst>
          </p:cNvPr>
          <p:cNvGrpSpPr/>
          <p:nvPr userDrawn="1"/>
        </p:nvGrpSpPr>
        <p:grpSpPr>
          <a:xfrm rot="10800000">
            <a:off x="1099250" y="-532826"/>
            <a:ext cx="9439281" cy="5786629"/>
            <a:chOff x="-838594" y="-106106"/>
            <a:chExt cx="9439281" cy="5786629"/>
          </a:xfrm>
        </p:grpSpPr>
        <p:sp>
          <p:nvSpPr>
            <p:cNvPr id="8" name="Delay 2">
              <a:extLst>
                <a:ext uri="{FF2B5EF4-FFF2-40B4-BE49-F238E27FC236}">
                  <a16:creationId xmlns:a16="http://schemas.microsoft.com/office/drawing/2014/main" id="{2FE69FBA-751A-6C40-9984-B5EF4C49F529}"/>
                </a:ext>
              </a:extLst>
            </p:cNvPr>
            <p:cNvSpPr/>
            <p:nvPr userDrawn="1"/>
          </p:nvSpPr>
          <p:spPr>
            <a:xfrm>
              <a:off x="-66269" y="-32526"/>
              <a:ext cx="8369787" cy="5211233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shade val="30000"/>
                    <a:satMod val="115000"/>
                  </a:schemeClr>
                </a:gs>
                <a:gs pos="0">
                  <a:schemeClr val="accent1">
                    <a:shade val="675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elay 2">
              <a:extLst>
                <a:ext uri="{FF2B5EF4-FFF2-40B4-BE49-F238E27FC236}">
                  <a16:creationId xmlns:a16="http://schemas.microsoft.com/office/drawing/2014/main" id="{93C80465-6897-A642-84B9-3405032045C5}"/>
                </a:ext>
              </a:extLst>
            </p:cNvPr>
            <p:cNvSpPr/>
            <p:nvPr userDrawn="1"/>
          </p:nvSpPr>
          <p:spPr>
            <a:xfrm>
              <a:off x="-341377" y="-106105"/>
              <a:ext cx="8755925" cy="5786628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Delay 2">
              <a:extLst>
                <a:ext uri="{FF2B5EF4-FFF2-40B4-BE49-F238E27FC236}">
                  <a16:creationId xmlns:a16="http://schemas.microsoft.com/office/drawing/2014/main" id="{FCC8CEDF-9D2A-7742-A93D-6498181029CC}"/>
                </a:ext>
              </a:extLst>
            </p:cNvPr>
            <p:cNvSpPr/>
            <p:nvPr userDrawn="1"/>
          </p:nvSpPr>
          <p:spPr>
            <a:xfrm>
              <a:off x="-838594" y="-106106"/>
              <a:ext cx="9439281" cy="5498237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5C0CC13C-42C2-5B49-990C-29ED9A2D3161}"/>
              </a:ext>
            </a:extLst>
          </p:cNvPr>
          <p:cNvSpPr txBox="1">
            <a:spLocks/>
          </p:cNvSpPr>
          <p:nvPr userDrawn="1"/>
        </p:nvSpPr>
        <p:spPr>
          <a:xfrm>
            <a:off x="7244696" y="3678449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19012" y="654371"/>
            <a:ext cx="4105960" cy="2354940"/>
          </a:xfrm>
        </p:spPr>
        <p:txBody>
          <a:bodyPr anchor="b">
            <a:normAutofit/>
          </a:bodyPr>
          <a:lstStyle>
            <a:lvl1pPr algn="r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4DE3A1-1C72-8746-9506-A8595458CB3E}"/>
              </a:ext>
            </a:extLst>
          </p:cNvPr>
          <p:cNvCxnSpPr>
            <a:cxnSpLocks/>
          </p:cNvCxnSpPr>
          <p:nvPr userDrawn="1"/>
        </p:nvCxnSpPr>
        <p:spPr>
          <a:xfrm>
            <a:off x="4419012" y="3297494"/>
            <a:ext cx="410596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7F4375-55B2-3645-805B-8633B02A1A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3351" y="3421490"/>
            <a:ext cx="1358973" cy="807506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BF2AF87-698A-AE4A-B2CE-BCF5841E8A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19049" y="3760136"/>
            <a:ext cx="1129086" cy="3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F5298B-887F-CD42-A66C-BDFCBC6B761A}"/>
              </a:ext>
            </a:extLst>
          </p:cNvPr>
          <p:cNvSpPr/>
          <p:nvPr userDrawn="1"/>
        </p:nvSpPr>
        <p:spPr>
          <a:xfrm>
            <a:off x="8483955" y="0"/>
            <a:ext cx="657164" cy="4929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854" y="614723"/>
            <a:ext cx="4134010" cy="43088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OVERVIEW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A731685-2B28-FC4E-B526-710512888A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6965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4CD233F-C2E5-4542-9A2C-BCFA9F561C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6965" y="3746851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6596EAB-F026-B147-8900-63F5E69E41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4201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3BA4AAB-3B49-2C4D-B8C3-798DFFD555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44201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D60067C-731E-9648-B342-43C7239F11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44201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75C609B-2858-7C45-8CE5-6212F5D8D5D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44201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BDE20D5A-7A0A-7942-8181-49182956A3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5854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F83694E-3CBA-8E4C-BA3A-E8737D97BC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5854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93A2D9D6-4C2D-5644-B032-0EB60965587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5854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C745BDBF-EE7A-014E-B736-0750AA47F51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4201" y="374122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D6A2641-0823-E046-9584-458E0C8590E1}"/>
              </a:ext>
            </a:extLst>
          </p:cNvPr>
          <p:cNvGrpSpPr/>
          <p:nvPr userDrawn="1"/>
        </p:nvGrpSpPr>
        <p:grpSpPr>
          <a:xfrm>
            <a:off x="-442359" y="5781167"/>
            <a:ext cx="1760698" cy="1726429"/>
            <a:chOff x="6336320" y="-2192957"/>
            <a:chExt cx="5872534" cy="575823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BCCB62-D219-DC47-88CA-C6DE5EEC4765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8F243B9-E0BB-3345-8CDE-63FBDCB7E334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DEA563E-3450-B84C-A050-07E5944D40DD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AD76CC3-14A6-D444-8247-6FD07F5D0974}"/>
              </a:ext>
            </a:extLst>
          </p:cNvPr>
          <p:cNvGrpSpPr/>
          <p:nvPr userDrawn="1"/>
        </p:nvGrpSpPr>
        <p:grpSpPr>
          <a:xfrm rot="1156728">
            <a:off x="6463088" y="-563901"/>
            <a:ext cx="6319880" cy="6196870"/>
            <a:chOff x="6336320" y="-2192957"/>
            <a:chExt cx="5872534" cy="57582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7B1920-6C60-6143-954D-95B59F010D8D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DA14BB-D56A-D047-94DA-5F3874AFF4D9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Picture Placeholder 5">
            <a:extLst>
              <a:ext uri="{FF2B5EF4-FFF2-40B4-BE49-F238E27FC236}">
                <a16:creationId xmlns:a16="http://schemas.microsoft.com/office/drawing/2014/main" id="{B6C0DA71-E7CB-3748-80A6-D202C90C4B7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52489" y="-195147"/>
            <a:ext cx="5466062" cy="5466061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E762BDA-3552-A446-AFE6-6BD418CD63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81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ak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70489" y="939161"/>
            <a:ext cx="3419396" cy="373994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ONE SPEAKER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70488" y="1716179"/>
            <a:ext cx="5150339" cy="234586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70489" y="1353862"/>
            <a:ext cx="4024924" cy="32161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-1157288" y="249892"/>
            <a:ext cx="4159549" cy="415954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6692AF-EA47-EE4E-BC74-3942A8204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58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799663-1C3A-7140-A8B6-5A942E0AE02F}"/>
              </a:ext>
            </a:extLst>
          </p:cNvPr>
          <p:cNvSpPr/>
          <p:nvPr userDrawn="1"/>
        </p:nvSpPr>
        <p:spPr>
          <a:xfrm>
            <a:off x="1" y="0"/>
            <a:ext cx="4572000" cy="51435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3143" y="1266737"/>
            <a:ext cx="2226318" cy="32161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5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7235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23142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22094" y="475555"/>
            <a:ext cx="1297175" cy="1297175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89AA8C-30E6-A849-A85E-97304461ADA3}"/>
              </a:ext>
            </a:extLst>
          </p:cNvPr>
          <p:cNvCxnSpPr>
            <a:cxnSpLocks/>
          </p:cNvCxnSpPr>
          <p:nvPr userDrawn="1"/>
        </p:nvCxnSpPr>
        <p:spPr>
          <a:xfrm>
            <a:off x="4957235" y="1968061"/>
            <a:ext cx="3892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DBD1BCA7-3E28-1D49-A098-A4DEF8BCE5EE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329709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0B78207-029E-2C48-B477-D381CB2E9E1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95616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Picture Placeholder 5">
            <a:extLst>
              <a:ext uri="{FF2B5EF4-FFF2-40B4-BE49-F238E27FC236}">
                <a16:creationId xmlns:a16="http://schemas.microsoft.com/office/drawing/2014/main" id="{843C01F0-AD5E-D748-8DCB-897FBD5CB71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94568" y="475555"/>
            <a:ext cx="1297175" cy="1297175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490970-2C55-724B-BA36-CAF55FEFDBB2}"/>
              </a:ext>
            </a:extLst>
          </p:cNvPr>
          <p:cNvCxnSpPr>
            <a:cxnSpLocks/>
          </p:cNvCxnSpPr>
          <p:nvPr userDrawn="1"/>
        </p:nvCxnSpPr>
        <p:spPr>
          <a:xfrm>
            <a:off x="329709" y="1968061"/>
            <a:ext cx="38922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169AD3-D69D-DD43-9F89-A0411109CAD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95616" y="1266736"/>
            <a:ext cx="2226318" cy="337157"/>
          </a:xfrm>
        </p:spPr>
        <p:txBody>
          <a:bodyPr>
            <a:normAutofit/>
          </a:bodyPr>
          <a:lstStyle>
            <a:lvl1pPr>
              <a:defRPr sz="15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SPEAKER NAME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C4D5D646-615D-0541-AD5A-4E46C8AFAA21}"/>
              </a:ext>
            </a:extLst>
          </p:cNvPr>
          <p:cNvSpPr/>
          <p:nvPr userDrawn="1"/>
        </p:nvSpPr>
        <p:spPr>
          <a:xfrm>
            <a:off x="13949348" y="-1002677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EC85CD65-D3BF-CA4A-B2BD-C3C1987852B4}"/>
              </a:ext>
            </a:extLst>
          </p:cNvPr>
          <p:cNvSpPr/>
          <p:nvPr userDrawn="1"/>
        </p:nvSpPr>
        <p:spPr>
          <a:xfrm rot="21325004">
            <a:off x="13984672" y="-782545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015E968-BE93-9248-9232-9ECEC096E1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64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ltiple 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1979674-69C4-134A-9F2E-9B4270B8634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146018" y="2698533"/>
            <a:ext cx="1153419" cy="115341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3" name="Picture Placeholder 5">
            <a:extLst>
              <a:ext uri="{FF2B5EF4-FFF2-40B4-BE49-F238E27FC236}">
                <a16:creationId xmlns:a16="http://schemas.microsoft.com/office/drawing/2014/main" id="{B7179E21-BD5D-E049-B49A-E14D188634B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7554542" y="2698533"/>
            <a:ext cx="1153419" cy="1153413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6" name="Picture Placeholder 5">
            <a:extLst>
              <a:ext uri="{FF2B5EF4-FFF2-40B4-BE49-F238E27FC236}">
                <a16:creationId xmlns:a16="http://schemas.microsoft.com/office/drawing/2014/main" id="{9B4EAA43-3C2D-AD46-BE5A-0E43167C0FA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4842355" y="552084"/>
            <a:ext cx="1153419" cy="115113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8" name="Picture Placeholder 5">
            <a:extLst>
              <a:ext uri="{FF2B5EF4-FFF2-40B4-BE49-F238E27FC236}">
                <a16:creationId xmlns:a16="http://schemas.microsoft.com/office/drawing/2014/main" id="{D44AB674-4C73-2B43-963E-D19737407D1B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33833" y="552083"/>
            <a:ext cx="1153419" cy="1151131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AECE01-A90F-354F-84AE-393CAD1D8C16}"/>
              </a:ext>
            </a:extLst>
          </p:cNvPr>
          <p:cNvCxnSpPr>
            <a:cxnSpLocks/>
          </p:cNvCxnSpPr>
          <p:nvPr userDrawn="1"/>
        </p:nvCxnSpPr>
        <p:spPr>
          <a:xfrm>
            <a:off x="437989" y="2591216"/>
            <a:ext cx="8282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id="{1347EFDA-D0AA-404B-92BF-D37D4D0840AA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1685351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0A9A6E2-5A4E-A440-85D9-F0BF6646DD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685351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7A3589-955B-C44C-A985-A16AB19A76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85352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9CCDE359-564D-9749-A758-92B1E3AFDBD4}"/>
              </a:ext>
            </a:extLst>
          </p:cNvPr>
          <p:cNvSpPr>
            <a:spLocks noGrp="1"/>
          </p:cNvSpPr>
          <p:nvPr>
            <p:ph sz="half" idx="32" hasCustomPrompt="1"/>
          </p:nvPr>
        </p:nvSpPr>
        <p:spPr>
          <a:xfrm>
            <a:off x="439687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254903E8-E662-7648-99E3-A95DED9CF69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9687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Text Placeholder 9">
            <a:extLst>
              <a:ext uri="{FF2B5EF4-FFF2-40B4-BE49-F238E27FC236}">
                <a16:creationId xmlns:a16="http://schemas.microsoft.com/office/drawing/2014/main" id="{170E7596-B217-1F4D-B61F-F298B8473FA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9688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B1B30404-E374-9D4A-9CB4-C585E5F54186}"/>
              </a:ext>
            </a:extLst>
          </p:cNvPr>
          <p:cNvSpPr>
            <a:spLocks noGrp="1"/>
          </p:cNvSpPr>
          <p:nvPr>
            <p:ph sz="half" idx="36" hasCustomPrompt="1"/>
          </p:nvPr>
        </p:nvSpPr>
        <p:spPr>
          <a:xfrm>
            <a:off x="6093873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0F6DEDD0-1A3D-574E-A757-4BAE97011B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93873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F8239200-5449-9748-B343-ABD0F850A51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093874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id="{F59DE951-0DBC-0846-95EB-FFC654617B2F}"/>
              </a:ext>
            </a:extLst>
          </p:cNvPr>
          <p:cNvSpPr>
            <a:spLocks noGrp="1"/>
          </p:cNvSpPr>
          <p:nvPr>
            <p:ph sz="half" idx="40" hasCustomPrompt="1"/>
          </p:nvPr>
        </p:nvSpPr>
        <p:spPr>
          <a:xfrm>
            <a:off x="4839255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863A8223-5C32-B74C-8449-25744121366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839255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:a16="http://schemas.microsoft.com/office/drawing/2014/main" id="{918CDF96-87CE-784C-B28C-784D85E5A553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39256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933B37-A120-7A4D-AA84-4B2D9103D561}"/>
              </a:ext>
            </a:extLst>
          </p:cNvPr>
          <p:cNvCxnSpPr>
            <a:cxnSpLocks/>
          </p:cNvCxnSpPr>
          <p:nvPr userDrawn="1"/>
        </p:nvCxnSpPr>
        <p:spPr>
          <a:xfrm flipV="1">
            <a:off x="4520297" y="444767"/>
            <a:ext cx="0" cy="4117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BCB53E3-B0E9-534A-980C-D7C215BE8609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A46BDAA7-4D20-994C-9DF7-B41DA8260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EB733357-00BC-4B40-958F-84EA067FFA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408877F4-239D-C44C-A6CD-4F9550F39B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3C44018-5A6A-5A40-9C33-3213EA99DA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51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89" y="614723"/>
            <a:ext cx="6828720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25 – 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0" y="1536807"/>
            <a:ext cx="5962810" cy="286813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DC98DEA-6D76-4A43-B147-9AD2CA56B7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A4FD0A-CC71-0E48-8282-25BE57F29E7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193F017-EA19-7442-9BB0-474F22193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59E3429F-98DB-7A4C-B73A-11BAF0B8C2A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F1748314-5DB7-A74F-8D02-592833BCA7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351656-244C-E044-8660-FCA2FCD0B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4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6B231A0-06A5-4D47-A6E6-CB45BAC12AE3}"/>
              </a:ext>
            </a:extLst>
          </p:cNvPr>
          <p:cNvGrpSpPr/>
          <p:nvPr userDrawn="1"/>
        </p:nvGrpSpPr>
        <p:grpSpPr>
          <a:xfrm>
            <a:off x="5475859" y="-1287819"/>
            <a:ext cx="6221803" cy="6192004"/>
            <a:chOff x="5586413" y="-905629"/>
            <a:chExt cx="5858111" cy="5830054"/>
          </a:xfrm>
        </p:grpSpPr>
        <p:sp>
          <p:nvSpPr>
            <p:cNvPr id="5" name="Chord 4">
              <a:extLst>
                <a:ext uri="{FF2B5EF4-FFF2-40B4-BE49-F238E27FC236}">
                  <a16:creationId xmlns:a16="http://schemas.microsoft.com/office/drawing/2014/main" id="{2CD7D9F7-E6C8-ED42-8C36-A00DC97A4499}"/>
                </a:ext>
              </a:extLst>
            </p:cNvPr>
            <p:cNvSpPr/>
            <p:nvPr userDrawn="1"/>
          </p:nvSpPr>
          <p:spPr>
            <a:xfrm>
              <a:off x="5777071" y="-804862"/>
              <a:ext cx="5572125" cy="5572125"/>
            </a:xfrm>
            <a:prstGeom prst="chord">
              <a:avLst>
                <a:gd name="adj1" fmla="val 4286170"/>
                <a:gd name="adj2" fmla="val 17273589"/>
              </a:avLst>
            </a:prstGeom>
            <a:gradFill>
              <a:gsLst>
                <a:gs pos="0">
                  <a:schemeClr val="accent2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ord 9">
              <a:extLst>
                <a:ext uri="{FF2B5EF4-FFF2-40B4-BE49-F238E27FC236}">
                  <a16:creationId xmlns:a16="http://schemas.microsoft.com/office/drawing/2014/main" id="{204E6B56-60D4-014E-B3AA-FC5211D6F3B1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hord 10">
              <a:extLst>
                <a:ext uri="{FF2B5EF4-FFF2-40B4-BE49-F238E27FC236}">
                  <a16:creationId xmlns:a16="http://schemas.microsoft.com/office/drawing/2014/main" id="{5F8F5873-0277-9A47-8D48-AA293D724088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4823557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</a:t>
            </a:r>
            <a:br>
              <a:rPr lang="en-US" dirty="0"/>
            </a:br>
            <a:r>
              <a:rPr lang="en-US" dirty="0"/>
              <a:t>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1" y="1536807"/>
            <a:ext cx="4823557" cy="309591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BCCF38-2231-F649-A3B9-F89E71CCE2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15076" y="614722"/>
            <a:ext cx="2390934" cy="3814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3E27E2-3451-C846-B98C-5A73FA597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F247F3C8-B7B8-C547-9E76-01BF767FF7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2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926208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1540933"/>
            <a:ext cx="4010105" cy="3091790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1540931"/>
            <a:ext cx="4010105" cy="3091791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9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7990" y="614723"/>
            <a:ext cx="8268020" cy="8068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990" y="1536807"/>
            <a:ext cx="8268020" cy="3095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</p:spTree>
    <p:extLst>
      <p:ext uri="{BB962C8B-B14F-4D97-AF65-F5344CB8AC3E}">
        <p14:creationId xmlns:p14="http://schemas.microsoft.com/office/powerpoint/2010/main" val="295069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84" r:id="rId3"/>
    <p:sldLayoutId id="2147483692" r:id="rId4"/>
    <p:sldLayoutId id="2147483693" r:id="rId5"/>
    <p:sldLayoutId id="2147483694" r:id="rId6"/>
    <p:sldLayoutId id="2147483662" r:id="rId7"/>
    <p:sldLayoutId id="2147483678" r:id="rId8"/>
    <p:sldLayoutId id="2147483664" r:id="rId9"/>
    <p:sldLayoutId id="2147483671" r:id="rId10"/>
    <p:sldLayoutId id="2147483672" r:id="rId11"/>
    <p:sldLayoutId id="2147483696" r:id="rId12"/>
    <p:sldLayoutId id="2147483686" r:id="rId13"/>
    <p:sldLayoutId id="2147483673" r:id="rId14"/>
    <p:sldLayoutId id="2147483674" r:id="rId15"/>
    <p:sldLayoutId id="2147483680" r:id="rId16"/>
    <p:sldLayoutId id="2147483675" r:id="rId17"/>
    <p:sldLayoutId id="2147483668" r:id="rId18"/>
    <p:sldLayoutId id="2147483695" r:id="rId19"/>
    <p:sldLayoutId id="2147483682" r:id="rId20"/>
    <p:sldLayoutId id="2147483669" r:id="rId21"/>
    <p:sldLayoutId id="2147483676" r:id="rId22"/>
    <p:sldLayoutId id="2147483679" r:id="rId23"/>
    <p:sldLayoutId id="2147483683" r:id="rId24"/>
    <p:sldLayoutId id="2147483666" r:id="rId25"/>
    <p:sldLayoutId id="2147483698" r:id="rId26"/>
    <p:sldLayoutId id="2147483667" r:id="rId27"/>
    <p:sldLayoutId id="2147483685" r:id="rId28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000" b="1" i="0" kern="1200">
          <a:solidFill>
            <a:schemeClr val="accent4"/>
          </a:solidFill>
          <a:latin typeface="Lub Dub Bold" panose="020B0603030403020204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</a:extLst>
          </p:cNvPr>
          <p:cNvSpPr/>
          <p:nvPr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068" y="157075"/>
            <a:ext cx="8296623" cy="68792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Antihypertensive Therapy For Mild Chronic Hypertension Improves Pregnancy Outcomes:  A Pragmatic Multicenter RCT (CHAP trial)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F02E-6A54-CB4C-88AD-26EED4256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5942" y="677489"/>
            <a:ext cx="3691434" cy="308248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1050" b="1" dirty="0">
                <a:latin typeface="Arial Narrow" panose="020B0604020202020204" pitchFamily="34" charset="0"/>
                <a:cs typeface="Arial Narrow" panose="020B0604020202020204" pitchFamily="34" charset="0"/>
              </a:rPr>
              <a:t>Purpose:  </a:t>
            </a:r>
            <a:r>
              <a:rPr lang="en-US" sz="1050" dirty="0">
                <a:latin typeface="Arial Narrow" panose="020B0604020202020204" pitchFamily="34" charset="0"/>
                <a:cs typeface="Arial Narrow" panose="020B0604020202020204" pitchFamily="34" charset="0"/>
              </a:rPr>
              <a:t>To evaluate whether a BP treatment strategy during pregnancy to achieve targets that are recommended for non-pregnant reproductive-age adults (&lt;140/90 mmHg) compared ACOG- recommended standard during pregnancy (no treatment unless BP is severe) is effective and safe </a:t>
            </a:r>
          </a:p>
          <a:p>
            <a:pPr>
              <a:lnSpc>
                <a:spcPct val="120000"/>
              </a:lnSpc>
            </a:pPr>
            <a:r>
              <a:rPr lang="en-US" sz="1050" b="1" dirty="0">
                <a:latin typeface="Arial Narrow" panose="020B0604020202020204" pitchFamily="34" charset="0"/>
                <a:cs typeface="Arial Narrow" panose="020B0604020202020204" pitchFamily="34" charset="0"/>
              </a:rPr>
              <a:t>Trial Design:  </a:t>
            </a:r>
            <a:r>
              <a:rPr lang="en-US" sz="1050" dirty="0">
                <a:latin typeface="Arial Narrow" panose="020B0604020202020204" pitchFamily="34" charset="0"/>
                <a:cs typeface="Arial Narrow" panose="020B0604020202020204" pitchFamily="34" charset="0"/>
              </a:rPr>
              <a:t>An open label, multicenter RCT with Parallel Assignment (N=2408, 61 sites.  Treatment [N=1208] and no treatment [N=1200])</a:t>
            </a:r>
          </a:p>
          <a:p>
            <a:pPr>
              <a:lnSpc>
                <a:spcPct val="120000"/>
              </a:lnSpc>
            </a:pPr>
            <a:r>
              <a:rPr lang="en-US" sz="1050" b="1" dirty="0">
                <a:latin typeface="Arial Narrow" panose="020B0604020202020204" pitchFamily="34" charset="0"/>
                <a:cs typeface="Arial Narrow" panose="020B0604020202020204" pitchFamily="34" charset="0"/>
              </a:rPr>
              <a:t>Primary Endpoints: </a:t>
            </a:r>
            <a:r>
              <a:rPr lang="en-US" sz="1050" dirty="0">
                <a:latin typeface="Arial Narrow" panose="020B0604020202020204" pitchFamily="34" charset="0"/>
                <a:cs typeface="Arial Narrow" panose="020B0604020202020204" pitchFamily="34" charset="0"/>
              </a:rPr>
              <a:t> A composite of preeclampsia with severe features, preterm birth &lt;35 weeks, abruption and neonatal/fetal death. The safety outcome was small-for-gestational age (SGA; birth weight &lt;10th percentile) </a:t>
            </a:r>
          </a:p>
          <a:p>
            <a:pPr>
              <a:lnSpc>
                <a:spcPct val="120000"/>
              </a:lnSpc>
            </a:pPr>
            <a:r>
              <a:rPr lang="en-US" sz="1050" b="1" dirty="0">
                <a:latin typeface="Arial Narrow" panose="020B0604020202020204" pitchFamily="34" charset="0"/>
                <a:cs typeface="Arial Narrow" panose="020B0604020202020204" pitchFamily="34" charset="0"/>
              </a:rPr>
              <a:t>Secondary Endpoints:  </a:t>
            </a:r>
            <a:r>
              <a:rPr lang="en-US" sz="1050" dirty="0">
                <a:latin typeface="Arial Narrow" panose="020B0604020202020204" pitchFamily="34" charset="0"/>
                <a:cs typeface="Arial Narrow" panose="020B0604020202020204" pitchFamily="34" charset="0"/>
              </a:rPr>
              <a:t>Preterm birth (&lt;37 weeks) and preeclampsia </a:t>
            </a:r>
          </a:p>
          <a:p>
            <a:pPr>
              <a:lnSpc>
                <a:spcPct val="120000"/>
              </a:lnSpc>
            </a:pPr>
            <a:r>
              <a:rPr lang="en-US" sz="1050" b="1" dirty="0">
                <a:latin typeface="Arial Narrow" panose="020B0604020202020204" pitchFamily="34" charset="0"/>
                <a:cs typeface="Arial Narrow" panose="020B0604020202020204" pitchFamily="34" charset="0"/>
              </a:rPr>
              <a:t>Key Takeaways for the Clinician:  </a:t>
            </a:r>
            <a:r>
              <a:rPr lang="en-US" sz="1050" dirty="0">
                <a:latin typeface="Arial Narrow" panose="020B0604020202020204" pitchFamily="34" charset="0"/>
                <a:cs typeface="Arial Narrow" panose="020B0604020202020204" pitchFamily="34" charset="0"/>
              </a:rPr>
              <a:t>Treatment of mild CHTN during pregnancy to a BP goal &lt;140/90 reduces a composite of adverse pregnancy outcomes (NNT= 14.7) and does not impair fetal growth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48232"/>
              </p:ext>
            </p:extLst>
          </p:nvPr>
        </p:nvGraphicFramePr>
        <p:xfrm>
          <a:off x="4086991" y="749851"/>
          <a:ext cx="4861067" cy="3895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9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94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051">
                <a:tc>
                  <a:txBody>
                    <a:bodyPr/>
                    <a:lstStyle/>
                    <a:p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N=1200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Intervention N= 1208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RR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(95%CI)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0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Endpoints (Maternal)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472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Composite morbidity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0.75 (0.45-1.3)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622617"/>
                  </a:ext>
                </a:extLst>
              </a:tr>
              <a:tr h="299472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 preeclampsia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31.1%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24.4%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0.79 (0.69-0.89)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421278"/>
                  </a:ext>
                </a:extLst>
              </a:tr>
              <a:tr h="315834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HTN/organ dysfunction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15.1%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11.3%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0.75 (0.61-0.92)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753395"/>
                  </a:ext>
                </a:extLst>
              </a:tr>
              <a:tr h="299472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Severe HTN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44.3%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36.1%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0.82 (0.74-0.90)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0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Endpoints (Neonatal)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472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Composite morbidities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0.77 (0.45-1.3)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472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PTB &lt; 37 weeks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31.4%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27.5%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0.87 (0.77-0.9)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933252"/>
                  </a:ext>
                </a:extLst>
              </a:tr>
              <a:tr h="299472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LBW (&lt; 2500g)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23.1%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19.2%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0.83 (0.71-0.9)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223295"/>
                  </a:ext>
                </a:extLst>
              </a:tr>
              <a:tr h="51873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kern="1200" dirty="0">
                          <a:solidFill>
                            <a:schemeClr val="dk1"/>
                          </a:solidFill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Results:</a:t>
                      </a:r>
                      <a:r>
                        <a:rPr lang="sr-Latn-RS" sz="1000" b="1" i="0" kern="1200" dirty="0">
                          <a:solidFill>
                            <a:schemeClr val="dk1"/>
                          </a:solidFill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  </a:t>
                      </a:r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Arial Narrow" panose="020B0604020202020204" pitchFamily="34" charset="0"/>
                        </a:rPr>
                        <a:t>The primary outcome incidence was lower in the treatment group. SGA &lt;10th and &lt;5th percentile were similar in both groups.  The frequency of preeclampsia and preterm birth were lower in the treatment group. </a:t>
                      </a:r>
                      <a:endParaRPr lang="en-US" sz="1000" b="0" i="0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18E772C-5265-456F-B2B0-8E7D61201776}"/>
              </a:ext>
            </a:extLst>
          </p:cNvPr>
          <p:cNvSpPr txBox="1"/>
          <p:nvPr/>
        </p:nvSpPr>
        <p:spPr>
          <a:xfrm>
            <a:off x="57559" y="4337844"/>
            <a:ext cx="369143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" dirty="0">
                <a:latin typeface="Arial Narrow" panose="020B0604020202020204" pitchFamily="34" charset="0"/>
                <a:cs typeface="Arial Narrow" panose="020B0604020202020204" pitchFamily="34" charset="0"/>
              </a:rPr>
              <a:t>Presented by:  Alan T.N. </a:t>
            </a:r>
            <a:r>
              <a:rPr lang="en-US" sz="7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Tita</a:t>
            </a:r>
            <a:r>
              <a:rPr lang="en-US" sz="700" dirty="0">
                <a:latin typeface="Arial Narrow" panose="020B0604020202020204" pitchFamily="34" charset="0"/>
                <a:cs typeface="Arial Narrow" panose="020B0604020202020204" pitchFamily="34" charset="0"/>
              </a:rPr>
              <a:t>, MD, PhD. University of Alabama at Birmingham </a:t>
            </a:r>
            <a:r>
              <a:rPr lang="en-US" sz="7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Heersink</a:t>
            </a:r>
            <a:r>
              <a:rPr lang="en-US" sz="700" dirty="0">
                <a:latin typeface="Arial Narrow" panose="020B0604020202020204" pitchFamily="34" charset="0"/>
                <a:cs typeface="Arial Narrow" panose="020B0604020202020204" pitchFamily="34" charset="0"/>
              </a:rPr>
              <a:t> School of Medicine.  ACC 2022.  © 2022, American Heart | American Stroke Association. All rights reserved.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4BBB27-0974-49B7-981B-C45CC2320B10}"/>
              </a:ext>
            </a:extLst>
          </p:cNvPr>
          <p:cNvSpPr txBox="1"/>
          <p:nvPr/>
        </p:nvSpPr>
        <p:spPr>
          <a:xfrm>
            <a:off x="57559" y="4119483"/>
            <a:ext cx="4572000" cy="2635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000" i="1" dirty="0">
                <a:effectLst/>
                <a:latin typeface="Arial Narrow"/>
                <a:ea typeface="Calibri" panose="020F0502020204030204" pitchFamily="34" charset="0"/>
              </a:rPr>
              <a:t>Results reflect the data available at the time of presentation.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02399229"/>
      </p:ext>
    </p:extLst>
  </p:cSld>
  <p:clrMapOvr>
    <a:masterClrMapping/>
  </p:clrMapOvr>
</p:sld>
</file>

<file path=ppt/theme/theme1.xml><?xml version="1.0" encoding="utf-8"?>
<a:theme xmlns:a="http://schemas.openxmlformats.org/drawingml/2006/main" name="Dark Background">
  <a:themeElements>
    <a:clrScheme name="American Heart Association">
      <a:dk1>
        <a:srgbClr val="000000"/>
      </a:dk1>
      <a:lt1>
        <a:srgbClr val="FFFFFF"/>
      </a:lt1>
      <a:dk2>
        <a:srgbClr val="2E2C2C"/>
      </a:dk2>
      <a:lt2>
        <a:srgbClr val="E8E8E8"/>
      </a:lt2>
      <a:accent1>
        <a:srgbClr val="C10E20"/>
      </a:accent1>
      <a:accent2>
        <a:srgbClr val="990000"/>
      </a:accent2>
      <a:accent3>
        <a:srgbClr val="000000"/>
      </a:accent3>
      <a:accent4>
        <a:srgbClr val="636466"/>
      </a:accent4>
      <a:accent5>
        <a:srgbClr val="E8E8E8"/>
      </a:accent5>
      <a:accent6>
        <a:srgbClr val="2E2C2C"/>
      </a:accent6>
      <a:hlink>
        <a:srgbClr val="C10E20"/>
      </a:hlink>
      <a:folHlink>
        <a:srgbClr val="99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2368</TotalTime>
  <Words>392</Words>
  <Application>Microsoft Office PowerPoint</Application>
  <PresentationFormat>On-screen Show (16:9)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Lub Dub Bold</vt:lpstr>
      <vt:lpstr>Lub Dub Heavy</vt:lpstr>
      <vt:lpstr>Lub Dub Light</vt:lpstr>
      <vt:lpstr>Lub Dub Medium</vt:lpstr>
      <vt:lpstr>Dark Background</vt:lpstr>
      <vt:lpstr>Antihypertensive Therapy For Mild Chronic Hypertension Improves Pregnancy Outcomes:  A Pragmatic Multicenter RCT (CHAP trial)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Kutos</dc:creator>
  <cp:lastModifiedBy>Stacey Sims</cp:lastModifiedBy>
  <cp:revision>132</cp:revision>
  <dcterms:created xsi:type="dcterms:W3CDTF">2020-08-20T15:39:54Z</dcterms:created>
  <dcterms:modified xsi:type="dcterms:W3CDTF">2022-04-02T15:42:59Z</dcterms:modified>
</cp:coreProperties>
</file>