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D0D"/>
    <a:srgbClr val="C00000"/>
    <a:srgbClr val="ECEBEB"/>
    <a:srgbClr val="E7E6E6"/>
    <a:srgbClr val="D0CECE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5A84AF-0995-4009-819F-117D10B8F8A7}" v="2" dt="2025-02-06T19:50:15.759"/>
    <p1510:client id="{AFD7F83A-FA9E-C918-DD80-32A7FC6B9477}" v="1" dt="2025-02-06T19:48:58.918"/>
    <p1510:client id="{E1ADD539-0CA6-4E67-82B3-72CD9A51EC8E}" v="22" dt="2025-02-06T18:18:17.1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6" y="6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 Huang" userId="S::mu.huang@heart.org::d1a3c057-5d2b-4089-84f2-dba4a26d27b1" providerId="AD" clId="Web-{AFD7F83A-FA9E-C918-DD80-32A7FC6B9477}"/>
    <pc:docChg chg="modSld">
      <pc:chgData name="Mu Huang" userId="S::mu.huang@heart.org::d1a3c057-5d2b-4089-84f2-dba4a26d27b1" providerId="AD" clId="Web-{AFD7F83A-FA9E-C918-DD80-32A7FC6B9477}" dt="2025-02-06T19:48:58.918" v="0" actId="20577"/>
      <pc:docMkLst>
        <pc:docMk/>
      </pc:docMkLst>
      <pc:sldChg chg="modSp">
        <pc:chgData name="Mu Huang" userId="S::mu.huang@heart.org::d1a3c057-5d2b-4089-84f2-dba4a26d27b1" providerId="AD" clId="Web-{AFD7F83A-FA9E-C918-DD80-32A7FC6B9477}" dt="2025-02-06T19:48:58.918" v="0" actId="20577"/>
        <pc:sldMkLst>
          <pc:docMk/>
          <pc:sldMk cId="2666981522" sldId="283"/>
        </pc:sldMkLst>
        <pc:spChg chg="mod">
          <ac:chgData name="Mu Huang" userId="S::mu.huang@heart.org::d1a3c057-5d2b-4089-84f2-dba4a26d27b1" providerId="AD" clId="Web-{AFD7F83A-FA9E-C918-DD80-32A7FC6B9477}" dt="2025-02-06T19:48:58.918" v="0" actId="20577"/>
          <ac:spMkLst>
            <pc:docMk/>
            <pc:sldMk cId="2666981522" sldId="283"/>
            <ac:spMk id="19" creationId="{2FE55AB1-BE07-09F6-01A7-8D4AB354B2EE}"/>
          </ac:spMkLst>
        </pc:spChg>
      </pc:sldChg>
    </pc:docChg>
  </pc:docChgLst>
  <pc:docChgLst>
    <pc:chgData name="Alice Wolke" userId="d3fc20e8-9f67-4110-b5e7-8648597a3678" providerId="ADAL" clId="{4073B440-D4E6-425C-B899-058750AE0192}"/>
    <pc:docChg chg="modSld">
      <pc:chgData name="Alice Wolke" userId="d3fc20e8-9f67-4110-b5e7-8648597a3678" providerId="ADAL" clId="{4073B440-D4E6-425C-B899-058750AE0192}" dt="2025-02-06T20:04:11.730" v="12" actId="13244"/>
      <pc:docMkLst>
        <pc:docMk/>
      </pc:docMkLst>
      <pc:sldChg chg="modSp mod">
        <pc:chgData name="Alice Wolke" userId="d3fc20e8-9f67-4110-b5e7-8648597a3678" providerId="ADAL" clId="{4073B440-D4E6-425C-B899-058750AE0192}" dt="2025-02-06T20:04:11.730" v="12" actId="13244"/>
        <pc:sldMkLst>
          <pc:docMk/>
          <pc:sldMk cId="2666981522" sldId="283"/>
        </pc:sldMkLst>
        <pc:spChg chg="ord">
          <ac:chgData name="Alice Wolke" userId="d3fc20e8-9f67-4110-b5e7-8648597a3678" providerId="ADAL" clId="{4073B440-D4E6-425C-B899-058750AE0192}" dt="2025-02-06T20:04:11.730" v="12" actId="13244"/>
          <ac:spMkLst>
            <pc:docMk/>
            <pc:sldMk cId="2666981522" sldId="283"/>
            <ac:spMk id="6" creationId="{71BCFCFE-3711-FCD3-B00D-76AA148D441F}"/>
          </ac:spMkLst>
        </pc:spChg>
        <pc:spChg chg="mod">
          <ac:chgData name="Alice Wolke" userId="d3fc20e8-9f67-4110-b5e7-8648597a3678" providerId="ADAL" clId="{4073B440-D4E6-425C-B899-058750AE0192}" dt="2025-02-06T20:03:05.332" v="7" actId="962"/>
          <ac:spMkLst>
            <pc:docMk/>
            <pc:sldMk cId="2666981522" sldId="283"/>
            <ac:spMk id="9" creationId="{31AF1EB7-60B2-E922-EDF7-4CCD170263B2}"/>
          </ac:spMkLst>
        </pc:spChg>
        <pc:spChg chg="mod">
          <ac:chgData name="Alice Wolke" userId="d3fc20e8-9f67-4110-b5e7-8648597a3678" providerId="ADAL" clId="{4073B440-D4E6-425C-B899-058750AE0192}" dt="2025-02-06T20:02:21.372" v="1" actId="962"/>
          <ac:spMkLst>
            <pc:docMk/>
            <pc:sldMk cId="2666981522" sldId="283"/>
            <ac:spMk id="10" creationId="{94BB4795-E4D2-D205-3DB9-F30BB64BFB09}"/>
          </ac:spMkLst>
        </pc:spChg>
        <pc:spChg chg="ord">
          <ac:chgData name="Alice Wolke" userId="d3fc20e8-9f67-4110-b5e7-8648597a3678" providerId="ADAL" clId="{4073B440-D4E6-425C-B899-058750AE0192}" dt="2025-02-06T20:03:52.719" v="9" actId="13244"/>
          <ac:spMkLst>
            <pc:docMk/>
            <pc:sldMk cId="2666981522" sldId="283"/>
            <ac:spMk id="19" creationId="{2FE55AB1-BE07-09F6-01A7-8D4AB354B2EE}"/>
          </ac:spMkLst>
        </pc:spChg>
        <pc:graphicFrameChg chg="ord">
          <ac:chgData name="Alice Wolke" userId="d3fc20e8-9f67-4110-b5e7-8648597a3678" providerId="ADAL" clId="{4073B440-D4E6-425C-B899-058750AE0192}" dt="2025-02-06T20:03:57.211" v="10" actId="13244"/>
          <ac:graphicFrameMkLst>
            <pc:docMk/>
            <pc:sldMk cId="2666981522" sldId="283"/>
            <ac:graphicFrameMk id="20" creationId="{A187F0DB-9319-80E9-BA39-995C0F7F652D}"/>
          </ac:graphicFrameMkLst>
        </pc:graphicFrameChg>
        <pc:picChg chg="mod ord">
          <ac:chgData name="Alice Wolke" userId="d3fc20e8-9f67-4110-b5e7-8648597a3678" providerId="ADAL" clId="{4073B440-D4E6-425C-B899-058750AE0192}" dt="2025-02-06T20:04:06.024" v="11" actId="13244"/>
          <ac:picMkLst>
            <pc:docMk/>
            <pc:sldMk cId="2666981522" sldId="283"/>
            <ac:picMk id="3" creationId="{A9303916-D19E-C70A-FBBC-F40FA95DAFDF}"/>
          </ac:picMkLst>
        </pc:picChg>
        <pc:picChg chg="mod ord">
          <ac:chgData name="Alice Wolke" userId="d3fc20e8-9f67-4110-b5e7-8648597a3678" providerId="ADAL" clId="{4073B440-D4E6-425C-B899-058750AE0192}" dt="2025-02-06T20:03:14.192" v="8" actId="13244"/>
          <ac:picMkLst>
            <pc:docMk/>
            <pc:sldMk cId="2666981522" sldId="283"/>
            <ac:picMk id="14" creationId="{ED2256E3-026D-8BA4-BB82-B82DF683A68B}"/>
          </ac:picMkLst>
        </pc:picChg>
        <pc:picChg chg="mod">
          <ac:chgData name="Alice Wolke" userId="d3fc20e8-9f67-4110-b5e7-8648597a3678" providerId="ADAL" clId="{4073B440-D4E6-425C-B899-058750AE0192}" dt="2025-02-06T20:02:47.046" v="5" actId="962"/>
          <ac:picMkLst>
            <pc:docMk/>
            <pc:sldMk cId="2666981522" sldId="283"/>
            <ac:picMk id="16" creationId="{A90628DB-23EB-DE76-57D3-75C8FC7423BC}"/>
          </ac:picMkLst>
        </pc:picChg>
      </pc:sldChg>
    </pc:docChg>
  </pc:docChgLst>
  <pc:docChgLst>
    <pc:chgData name="Mu Huang" userId="d1a3c057-5d2b-4089-84f2-dba4a26d27b1" providerId="ADAL" clId="{2FBD6EB4-1065-42EF-8B74-BCF0AEC57430}"/>
    <pc:docChg chg="custSel modSld">
      <pc:chgData name="Mu Huang" userId="d1a3c057-5d2b-4089-84f2-dba4a26d27b1" providerId="ADAL" clId="{2FBD6EB4-1065-42EF-8B74-BCF0AEC57430}" dt="2025-02-06T19:31:57.424" v="31" actId="20577"/>
      <pc:docMkLst>
        <pc:docMk/>
      </pc:docMkLst>
      <pc:sldChg chg="modSp mod modNotesTx">
        <pc:chgData name="Mu Huang" userId="d1a3c057-5d2b-4089-84f2-dba4a26d27b1" providerId="ADAL" clId="{2FBD6EB4-1065-42EF-8B74-BCF0AEC57430}" dt="2025-02-06T19:31:57.424" v="31" actId="20577"/>
        <pc:sldMkLst>
          <pc:docMk/>
          <pc:sldMk cId="2666981522" sldId="283"/>
        </pc:sldMkLst>
        <pc:spChg chg="mod">
          <ac:chgData name="Mu Huang" userId="d1a3c057-5d2b-4089-84f2-dba4a26d27b1" providerId="ADAL" clId="{2FBD6EB4-1065-42EF-8B74-BCF0AEC57430}" dt="2025-02-06T19:31:24.553" v="24" actId="20577"/>
          <ac:spMkLst>
            <pc:docMk/>
            <pc:sldMk cId="2666981522" sldId="283"/>
            <ac:spMk id="15" creationId="{C2936786-FE6D-43C3-5981-0BB8C7E1E2CC}"/>
          </ac:spMkLst>
        </pc:spChg>
        <pc:graphicFrameChg chg="modGraphic">
          <ac:chgData name="Mu Huang" userId="d1a3c057-5d2b-4089-84f2-dba4a26d27b1" providerId="ADAL" clId="{2FBD6EB4-1065-42EF-8B74-BCF0AEC57430}" dt="2025-02-06T19:31:57.424" v="31" actId="20577"/>
          <ac:graphicFrameMkLst>
            <pc:docMk/>
            <pc:sldMk cId="2666981522" sldId="283"/>
            <ac:graphicFrameMk id="20" creationId="{A187F0DB-9319-80E9-BA39-995C0F7F652D}"/>
          </ac:graphicFrameMkLst>
        </pc:graphicFrameChg>
      </pc:sldChg>
    </pc:docChg>
  </pc:docChgLst>
  <pc:docChgLst>
    <pc:chgData name="Mu Huang" userId="S::mu.huang@heart.org::d1a3c057-5d2b-4089-84f2-dba4a26d27b1" providerId="AD" clId="Web-{305A84AF-0995-4009-819F-117D10B8F8A7}"/>
    <pc:docChg chg="modSld">
      <pc:chgData name="Mu Huang" userId="S::mu.huang@heart.org::d1a3c057-5d2b-4089-84f2-dba4a26d27b1" providerId="AD" clId="Web-{305A84AF-0995-4009-819F-117D10B8F8A7}" dt="2025-02-06T19:50:15.759" v="1" actId="20577"/>
      <pc:docMkLst>
        <pc:docMk/>
      </pc:docMkLst>
      <pc:sldChg chg="modSp">
        <pc:chgData name="Mu Huang" userId="S::mu.huang@heart.org::d1a3c057-5d2b-4089-84f2-dba4a26d27b1" providerId="AD" clId="Web-{305A84AF-0995-4009-819F-117D10B8F8A7}" dt="2025-02-06T19:50:15.759" v="1" actId="20577"/>
        <pc:sldMkLst>
          <pc:docMk/>
          <pc:sldMk cId="2666981522" sldId="283"/>
        </pc:sldMkLst>
        <pc:spChg chg="mod">
          <ac:chgData name="Mu Huang" userId="S::mu.huang@heart.org::d1a3c057-5d2b-4089-84f2-dba4a26d27b1" providerId="AD" clId="Web-{305A84AF-0995-4009-819F-117D10B8F8A7}" dt="2025-02-06T19:50:15.759" v="1" actId="20577"/>
          <ac:spMkLst>
            <pc:docMk/>
            <pc:sldMk cId="2666981522" sldId="283"/>
            <ac:spMk id="19" creationId="{2FE55AB1-BE07-09F6-01A7-8D4AB354B2E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C17A84-7FB8-7CA4-9B84-FE7508346E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81AF8DD-DFCB-EE36-9AFC-F4D5720D0E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2A865E8-DF2F-CFE4-5490-AEFDF92BD4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86726-D663-C4A2-D956-039112061E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49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D45B66-97FF-E6D3-1A15-6EE37C17C8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C1400-4B6C-C5EB-6554-FC8E0F41F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9071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40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	</a:t>
            </a:r>
            <a:r>
              <a:rPr lang="en-US" sz="1800" b="1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TRANSPORT2</a:t>
            </a:r>
            <a:r>
              <a:rPr lang="en-US" sz="180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:  </a:t>
            </a:r>
            <a:br>
              <a:rPr lang="en-US" sz="180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</a:br>
            <a:r>
              <a:rPr lang="en-US" sz="1800" err="1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TRANScranial</a:t>
            </a:r>
            <a:r>
              <a:rPr lang="en-US" sz="180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 direct current stimulation for </a:t>
            </a:r>
            <a:r>
              <a:rPr lang="en-US" sz="1800" err="1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POst</a:t>
            </a:r>
            <a:r>
              <a:rPr lang="en-US" sz="180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-stroke motor Recovery - a phase II </a:t>
            </a:r>
            <a:r>
              <a:rPr lang="en-US" sz="1800" err="1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sTudy</a:t>
            </a:r>
            <a:endParaRPr lang="en-US" sz="1800" b="1">
              <a:solidFill>
                <a:schemeClr val="bg1"/>
              </a:solidFill>
              <a:latin typeface="Lub Dub Condensed" panose="020B0506030403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American Heart Association Logo">
            <a:extLst>
              <a:ext uri="{FF2B5EF4-FFF2-40B4-BE49-F238E27FC236}">
                <a16:creationId xmlns:a16="http://schemas.microsoft.com/office/drawing/2014/main" id="{ED2256E3-026D-8BA4-BB82-B82DF683A68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700" y="134681"/>
            <a:ext cx="1522261" cy="82296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4BB4795-E4D2-D205-3DB9-F30BB64BF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385881"/>
            <a:ext cx="12191111" cy="528380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AF1EB7-60B2-E922-EDF7-4CCD17026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FE55AB1-BE07-09F6-01A7-8D4AB354B2E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1586381"/>
            <a:ext cx="5046371" cy="4417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400" b="1">
                <a:solidFill>
                  <a:schemeClr val="tx1"/>
                </a:solidFill>
                <a:latin typeface="Lub Dub Medium"/>
              </a:rPr>
              <a:t>PURPOSE: </a:t>
            </a:r>
            <a:r>
              <a:rPr lang="en-US" sz="1400">
                <a:solidFill>
                  <a:schemeClr val="tx1"/>
                </a:solidFill>
                <a:latin typeface="Lub Dub Medium"/>
              </a:rPr>
              <a:t>This study evaluated the impact of different transcranial direct current stimulation (tDCS)  dosages (sham, 2mA, and 4mA) combined with modified constraint-induced movement therapy (mCIMT) for improving motor recovery in patients post-stroke. </a:t>
            </a:r>
          </a:p>
          <a:p>
            <a:endParaRPr lang="en-US" sz="1400" b="1">
              <a:solidFill>
                <a:schemeClr val="tx1"/>
              </a:solidFill>
              <a:latin typeface="Lub Dub Medium" panose="020B0603030403020204" pitchFamily="34" charset="0"/>
            </a:endParaRPr>
          </a:p>
          <a:p>
            <a:r>
              <a:rPr lang="en-US" sz="1400" b="1">
                <a:solidFill>
                  <a:schemeClr val="tx1"/>
                </a:solidFill>
                <a:latin typeface="Lub Dub Medium"/>
              </a:rPr>
              <a:t>STUDY DESIGN: </a:t>
            </a:r>
            <a:r>
              <a:rPr lang="en-US" sz="1400">
                <a:solidFill>
                  <a:schemeClr val="tx1"/>
                </a:solidFill>
                <a:latin typeface="Lub Dub Medium"/>
              </a:rPr>
              <a:t>A multicenter, phase II, randomized, double-blind trial comparing three intervention groups (sham, 2 mA tDCS, and 4 mA tDCS) over a 10-session treatment period for 15 days.</a:t>
            </a:r>
          </a:p>
          <a:p>
            <a:endParaRPr lang="en-US" sz="1400" b="1">
              <a:solidFill>
                <a:schemeClr val="tx1"/>
              </a:solidFill>
              <a:latin typeface="Lub Dub Medium" panose="020B0603030403020204" pitchFamily="34" charset="0"/>
            </a:endParaRPr>
          </a:p>
          <a:p>
            <a:r>
              <a:rPr lang="en-US" sz="1400" b="1">
                <a:solidFill>
                  <a:schemeClr val="tx1"/>
                </a:solidFill>
                <a:latin typeface="Lub Dub Medium"/>
              </a:rPr>
              <a:t>KEY TAKEAWAYS: </a:t>
            </a:r>
            <a:r>
              <a:rPr lang="en-US" sz="1400">
                <a:solidFill>
                  <a:schemeClr val="tx1"/>
                </a:solidFill>
                <a:latin typeface="Lub Dub Medium"/>
              </a:rPr>
              <a:t>The tDCS intervention, regardless of dosage (sham, 2 mA, or 4 mA), did not significantly amplify the effects of CIMT on motor recovery in patients post-stroke, highlighting the need for future trials to explore higher doses.</a:t>
            </a:r>
            <a:endParaRPr lang="en-US" sz="1400" b="1">
              <a:solidFill>
                <a:schemeClr val="tx1"/>
              </a:solidFill>
              <a:latin typeface="Lub Dub Medium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A187F0DB-9319-80E9-BA39-995C0F7F65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297524"/>
              </p:ext>
            </p:extLst>
          </p:nvPr>
        </p:nvGraphicFramePr>
        <p:xfrm>
          <a:off x="5046371" y="1580967"/>
          <a:ext cx="6857456" cy="420687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064640">
                  <a:extLst>
                    <a:ext uri="{9D8B030D-6E8A-4147-A177-3AD203B41FA5}">
                      <a16:colId xmlns:a16="http://schemas.microsoft.com/office/drawing/2014/main" val="1434452672"/>
                    </a:ext>
                  </a:extLst>
                </a:gridCol>
                <a:gridCol w="1198204">
                  <a:extLst>
                    <a:ext uri="{9D8B030D-6E8A-4147-A177-3AD203B41FA5}">
                      <a16:colId xmlns:a16="http://schemas.microsoft.com/office/drawing/2014/main" val="3538238924"/>
                    </a:ext>
                  </a:extLst>
                </a:gridCol>
                <a:gridCol w="1198204">
                  <a:extLst>
                    <a:ext uri="{9D8B030D-6E8A-4147-A177-3AD203B41FA5}">
                      <a16:colId xmlns:a16="http://schemas.microsoft.com/office/drawing/2014/main" val="2474478865"/>
                    </a:ext>
                  </a:extLst>
                </a:gridCol>
                <a:gridCol w="1198204">
                  <a:extLst>
                    <a:ext uri="{9D8B030D-6E8A-4147-A177-3AD203B41FA5}">
                      <a16:colId xmlns:a16="http://schemas.microsoft.com/office/drawing/2014/main" val="400829716"/>
                    </a:ext>
                  </a:extLst>
                </a:gridCol>
                <a:gridCol w="1198204">
                  <a:extLst>
                    <a:ext uri="{9D8B030D-6E8A-4147-A177-3AD203B41FA5}">
                      <a16:colId xmlns:a16="http://schemas.microsoft.com/office/drawing/2014/main" val="3627460989"/>
                    </a:ext>
                  </a:extLst>
                </a:gridCol>
              </a:tblGrid>
              <a:tr h="1331198">
                <a:tc>
                  <a:txBody>
                    <a:bodyPr/>
                    <a:lstStyle/>
                    <a:p>
                      <a:endParaRPr lang="en-US" sz="160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Lub Dub Medium" panose="020B0603030403020204" pitchFamily="34" charset="0"/>
                        </a:rPr>
                        <a:t>Sham tDCS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Lub Dub Medium" panose="020B0603030403020204" pitchFamily="34" charset="0"/>
                        </a:rPr>
                        <a:t>+ mCIMT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Lub Dub Medium" panose="020B0603030403020204" pitchFamily="34" charset="0"/>
                          <a:cs typeface="Arial Narrow"/>
                        </a:rPr>
                        <a:t>(n=41)</a:t>
                      </a:r>
                      <a:endParaRPr lang="en-US" sz="160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Lub Dub Medium" panose="020B0603030403020204" pitchFamily="34" charset="0"/>
                        </a:rPr>
                        <a:t>2mA tDCS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Lub Dub Medium" panose="020B0603030403020204" pitchFamily="34" charset="0"/>
                        </a:rPr>
                        <a:t>+ mCIMT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Lub Dub Medium" panose="020B0603030403020204" pitchFamily="34" charset="0"/>
                        </a:rPr>
                        <a:t>(n=43)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Lub Dub Medium" panose="020B0603030403020204" pitchFamily="34" charset="0"/>
                        </a:rPr>
                        <a:t>4mA tDCS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Lub Dub Medium" panose="020B0603030403020204" pitchFamily="34" charset="0"/>
                        </a:rPr>
                        <a:t>+ mCIMT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Lub Dub Medium" panose="020B0603030403020204" pitchFamily="34" charset="0"/>
                        </a:rPr>
                        <a:t>(n=43)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Lub Dub Medium" panose="020B0603030403020204" pitchFamily="34" charset="0"/>
                        </a:rPr>
                        <a:t>P value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085222"/>
                  </a:ext>
                </a:extLst>
              </a:tr>
              <a:tr h="1514893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Lub Dub Medium" panose="020B0603030403020204" pitchFamily="34" charset="0"/>
                        </a:rPr>
                        <a:t>Mean change of FM-UE scale</a:t>
                      </a:r>
                      <a:br>
                        <a:rPr lang="en-US" sz="1400">
                          <a:latin typeface="Lub Dub Medium" panose="020B0603030403020204" pitchFamily="34" charset="0"/>
                        </a:rPr>
                      </a:br>
                      <a:r>
                        <a:rPr lang="en-US" sz="1400">
                          <a:latin typeface="Lub Dub Medium" panose="020B0603030403020204" pitchFamily="34" charset="0"/>
                        </a:rPr>
                        <a:t>(Fugl-Meyer Upper-Extremity)</a:t>
                      </a:r>
                    </a:p>
                    <a:p>
                      <a:pPr algn="ctr"/>
                      <a:r>
                        <a:rPr lang="en-US" sz="1400">
                          <a:latin typeface="Lub Dub Medium" panose="020B0603030403020204" pitchFamily="34" charset="0"/>
                        </a:rPr>
                        <a:t>(95% CI)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Lub Dub Medium" panose="020B0603030403020204" pitchFamily="34" charset="0"/>
                        </a:rPr>
                        <a:t>4.91</a:t>
                      </a:r>
                    </a:p>
                    <a:p>
                      <a:pPr algn="ctr"/>
                      <a:r>
                        <a:rPr lang="en-US" sz="1400">
                          <a:latin typeface="Lub Dub Medium" panose="020B0603030403020204" pitchFamily="34" charset="0"/>
                        </a:rPr>
                        <a:t>(3.00 – 6.82)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Lub Dub Medium" panose="020B0603030403020204" pitchFamily="34" charset="0"/>
                        </a:rPr>
                        <a:t>3.87</a:t>
                      </a:r>
                    </a:p>
                    <a:p>
                      <a:pPr algn="ctr"/>
                      <a:r>
                        <a:rPr lang="en-US" sz="1400">
                          <a:latin typeface="Lub Dub Medium" panose="020B0603030403020204" pitchFamily="34" charset="0"/>
                        </a:rPr>
                        <a:t>(2.00 – 5.74)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Lub Dub Medium" panose="020B0603030403020204" pitchFamily="34" charset="0"/>
                        </a:rPr>
                        <a:t>5.53</a:t>
                      </a:r>
                    </a:p>
                    <a:p>
                      <a:pPr algn="ctr"/>
                      <a:r>
                        <a:rPr lang="en-US" sz="1400">
                          <a:latin typeface="Lub Dub Medium" panose="020B0603030403020204" pitchFamily="34" charset="0"/>
                        </a:rPr>
                        <a:t>(3.64 – 7.42)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Lub Dub Medium" panose="020B0603030403020204" pitchFamily="34" charset="0"/>
                        </a:rPr>
                        <a:t>0.39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919216"/>
                  </a:ext>
                </a:extLst>
              </a:tr>
              <a:tr h="1360780">
                <a:tc gridSpan="5">
                  <a:txBody>
                    <a:bodyPr/>
                    <a:lstStyle/>
                    <a:p>
                      <a:r>
                        <a:rPr lang="en-US" sz="1600" b="1" dirty="0">
                          <a:latin typeface="Lub Dub Medium" panose="020B0603030403020204" pitchFamily="34" charset="0"/>
                        </a:rPr>
                        <a:t>RESULTS: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</a:rPr>
                        <a:t>There were no significant differences in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Lub Dub Medium" panose="020B0603030403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</a:rPr>
                        <a:t>outcomes among the three intervention groups in patients post-stroke.</a:t>
                      </a:r>
                      <a:endParaRPr lang="en-US" sz="1600" b="1" dirty="0"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200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59053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A9303916-D19E-C70A-FBBC-F40FA95DAF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4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65672" y="2587084"/>
            <a:ext cx="2147616" cy="2873414"/>
          </a:xfrm>
          <a:prstGeom prst="rect">
            <a:avLst/>
          </a:prstGeom>
        </p:spPr>
      </p:pic>
      <p:sp>
        <p:nvSpPr>
          <p:cNvPr id="15" name="TextBox 4">
            <a:extLst>
              <a:ext uri="{FF2B5EF4-FFF2-40B4-BE49-F238E27FC236}">
                <a16:creationId xmlns:a16="http://schemas.microsoft.com/office/drawing/2014/main" id="{C2936786-FE6D-43C3-5981-0BB8C7E1E2CC}"/>
              </a:ext>
            </a:extLst>
          </p:cNvPr>
          <p:cNvSpPr txBox="1">
            <a:spLocks/>
          </p:cNvSpPr>
          <p:nvPr/>
        </p:nvSpPr>
        <p:spPr bwMode="auto">
          <a:xfrm>
            <a:off x="2125611" y="6385881"/>
            <a:ext cx="7936701" cy="666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>
                <a:solidFill>
                  <a:srgbClr val="FFFFFF"/>
                </a:solidFill>
                <a:latin typeface="Lub Dub Medium" panose="020B0603030403020204" pitchFamily="34" charset="0"/>
              </a:rPr>
              <a:t>Presented by Gottfried </a:t>
            </a:r>
            <a:r>
              <a:rPr lang="en-US" altLang="en-US" sz="933" i="1" err="1">
                <a:solidFill>
                  <a:srgbClr val="FFFFFF"/>
                </a:solidFill>
                <a:latin typeface="Lub Dub Medium" panose="020B0603030403020204" pitchFamily="34" charset="0"/>
              </a:rPr>
              <a:t>Schlaug</a:t>
            </a:r>
            <a:r>
              <a:rPr lang="en-US" altLang="en-US" sz="933" i="1">
                <a:solidFill>
                  <a:srgbClr val="FFFFFF"/>
                </a:solidFill>
                <a:latin typeface="Lub Dub Medium" panose="020B0603030403020204" pitchFamily="34" charset="0"/>
              </a:rPr>
              <a:t>, MD, PhD, UMass Chan, Worcester, MA and Wayne Feng, MD, MS, FAHA, Duke University, Durham, NC.   International Stroke Conference 2025. 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>
                <a:solidFill>
                  <a:srgbClr val="FFFFFF"/>
                </a:solidFill>
                <a:latin typeface="Lub Dub Medium" panose="020B0603030403020204" pitchFamily="34" charset="0"/>
              </a:rPr>
              <a:t>© 2025, American Heart Association. All rights reserved.  </a:t>
            </a:r>
            <a:r>
              <a:rPr lang="en-US" sz="933" i="1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>
              <a:latin typeface="Lub Dub Medium" panose="020B0603030403020204" pitchFamily="34" charset="0"/>
            </a:endParaRPr>
          </a:p>
        </p:txBody>
      </p:sp>
      <p:pic>
        <p:nvPicPr>
          <p:cNvPr id="16" name="Picture 15" descr="International Stroke Conference logo">
            <a:extLst>
              <a:ext uri="{FF2B5EF4-FFF2-40B4-BE49-F238E27FC236}">
                <a16:creationId xmlns:a16="http://schemas.microsoft.com/office/drawing/2014/main" id="{A90628DB-23EB-DE76-57D3-75C8FC7423B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-1331" y="6324498"/>
            <a:ext cx="1734042" cy="66253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BCFCFE-3711-FCD3-B00D-76AA148D441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55212" y="6435117"/>
            <a:ext cx="17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#ISC25</a:t>
            </a:r>
          </a:p>
        </p:txBody>
      </p:sp>
    </p:spTree>
    <p:extLst>
      <p:ext uri="{BB962C8B-B14F-4D97-AF65-F5344CB8AC3E}">
        <p14:creationId xmlns:p14="http://schemas.microsoft.com/office/powerpoint/2010/main" val="2666981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dc9c505736c7c1326d6a91cf992aeae5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0290ec00c193fe562b3a11209694673f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Props1.xml><?xml version="1.0" encoding="utf-8"?>
<ds:datastoreItem xmlns:ds="http://schemas.openxmlformats.org/officeDocument/2006/customXml" ds:itemID="{F2025CAF-B85F-427D-877D-FFCB512C3EE4}">
  <ds:schemaRefs>
    <ds:schemaRef ds:uri="0da055a4-b6ec-4bb6-a3de-4e050d793ca6"/>
    <ds:schemaRef ds:uri="5f954091-2455-4b8c-90bc-f231fbff24c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6F06A5-B16B-485D-8B1B-B6A4D13A9D26}">
  <ds:schemaRefs>
    <ds:schemaRef ds:uri="0da055a4-b6ec-4bb6-a3de-4e050d793ca6"/>
    <ds:schemaRef ds:uri="5f954091-2455-4b8c-90bc-f231fbff24c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</Words>
  <Application>Microsoft Office PowerPoint</Application>
  <PresentationFormat>Widescreen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Lub Dub Bold</vt:lpstr>
      <vt:lpstr>Lub Dub Condensed</vt:lpstr>
      <vt:lpstr>Lub Dub Medium</vt:lpstr>
      <vt:lpstr>Office Theme</vt:lpstr>
      <vt:lpstr> TRANSPORT2:   TRANScranial direct current stimulation for POst-stroke motor Recovery - a phase II sTudy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1</cp:revision>
  <dcterms:created xsi:type="dcterms:W3CDTF">2023-10-18T15:02:58Z</dcterms:created>
  <dcterms:modified xsi:type="dcterms:W3CDTF">2025-02-06T20:04:12Z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