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8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C48578-B4B4-2150-8D3D-B189E0F764AE}" name="Paul St. Laurent" initials="PS" userId="S::Paul.StLaurent@heart.org::2e46ad51-cb08-4cb1-833f-88978fb9af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D0D"/>
    <a:srgbClr val="C00000"/>
    <a:srgbClr val="ECEBEB"/>
    <a:srgbClr val="E7E6E6"/>
    <a:srgbClr val="D0CECE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A662A8-9B28-42E1-B6D6-923340F3AE52}" v="42" dt="2025-02-05T20:37:37.8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53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Wolke" userId="d3fc20e8-9f67-4110-b5e7-8648597a3678" providerId="ADAL" clId="{E648C067-8645-423A-8F87-EAF669EFB7C1}"/>
    <pc:docChg chg="modSld">
      <pc:chgData name="Alice Wolke" userId="d3fc20e8-9f67-4110-b5e7-8648597a3678" providerId="ADAL" clId="{E648C067-8645-423A-8F87-EAF669EFB7C1}" dt="2025-02-05T23:48:00.861" v="7" actId="962"/>
      <pc:docMkLst>
        <pc:docMk/>
      </pc:docMkLst>
      <pc:sldChg chg="modSp mod">
        <pc:chgData name="Alice Wolke" userId="d3fc20e8-9f67-4110-b5e7-8648597a3678" providerId="ADAL" clId="{E648C067-8645-423A-8F87-EAF669EFB7C1}" dt="2025-02-05T23:48:00.861" v="7" actId="962"/>
        <pc:sldMkLst>
          <pc:docMk/>
          <pc:sldMk cId="2666981522" sldId="283"/>
        </pc:sldMkLst>
        <pc:spChg chg="mod">
          <ac:chgData name="Alice Wolke" userId="d3fc20e8-9f67-4110-b5e7-8648597a3678" providerId="ADAL" clId="{E648C067-8645-423A-8F87-EAF669EFB7C1}" dt="2025-02-05T23:46:46.234" v="0" actId="962"/>
          <ac:spMkLst>
            <pc:docMk/>
            <pc:sldMk cId="2666981522" sldId="283"/>
            <ac:spMk id="10" creationId="{94BB4795-E4D2-D205-3DB9-F30BB64BFB09}"/>
          </ac:spMkLst>
        </pc:spChg>
        <pc:picChg chg="mod ord">
          <ac:chgData name="Alice Wolke" userId="d3fc20e8-9f67-4110-b5e7-8648597a3678" providerId="ADAL" clId="{E648C067-8645-423A-8F87-EAF669EFB7C1}" dt="2025-02-05T23:47:42.475" v="5"/>
          <ac:picMkLst>
            <pc:docMk/>
            <pc:sldMk cId="2666981522" sldId="283"/>
            <ac:picMk id="3" creationId="{A9303916-D19E-C70A-FBBC-F40FA95DAFDF}"/>
          </ac:picMkLst>
        </pc:picChg>
        <pc:picChg chg="mod">
          <ac:chgData name="Alice Wolke" userId="d3fc20e8-9f67-4110-b5e7-8648597a3678" providerId="ADAL" clId="{E648C067-8645-423A-8F87-EAF669EFB7C1}" dt="2025-02-05T23:48:00.861" v="7" actId="962"/>
          <ac:picMkLst>
            <pc:docMk/>
            <pc:sldMk cId="2666981522" sldId="283"/>
            <ac:picMk id="14" creationId="{ED2256E3-026D-8BA4-BB82-B82DF683A68B}"/>
          </ac:picMkLst>
        </pc:picChg>
        <pc:picChg chg="mod">
          <ac:chgData name="Alice Wolke" userId="d3fc20e8-9f67-4110-b5e7-8648597a3678" providerId="ADAL" clId="{E648C067-8645-423A-8F87-EAF669EFB7C1}" dt="2025-02-05T23:47:18.762" v="3" actId="962"/>
          <ac:picMkLst>
            <pc:docMk/>
            <pc:sldMk cId="2666981522" sldId="283"/>
            <ac:picMk id="16" creationId="{A90628DB-23EB-DE76-57D3-75C8FC7423BC}"/>
          </ac:picMkLst>
        </pc:picChg>
      </pc:sldChg>
    </pc:docChg>
  </pc:docChgLst>
  <pc:docChgLst>
    <pc:chgData name="Ashley L. Wagner" userId="41b5b5be-7104-459a-ad22-dce4b26d759d" providerId="ADAL" clId="{0FA662A8-9B28-42E1-B6D6-923340F3AE52}"/>
    <pc:docChg chg="undo custSel modSld">
      <pc:chgData name="Ashley L. Wagner" userId="41b5b5be-7104-459a-ad22-dce4b26d759d" providerId="ADAL" clId="{0FA662A8-9B28-42E1-B6D6-923340F3AE52}" dt="2025-02-05T21:33:08.541" v="1960" actId="5793"/>
      <pc:docMkLst>
        <pc:docMk/>
      </pc:docMkLst>
      <pc:sldChg chg="modSp mod">
        <pc:chgData name="Ashley L. Wagner" userId="41b5b5be-7104-459a-ad22-dce4b26d759d" providerId="ADAL" clId="{0FA662A8-9B28-42E1-B6D6-923340F3AE52}" dt="2025-02-05T21:33:08.541" v="1960" actId="5793"/>
        <pc:sldMkLst>
          <pc:docMk/>
          <pc:sldMk cId="2666981522" sldId="283"/>
        </pc:sldMkLst>
        <pc:spChg chg="mod">
          <ac:chgData name="Ashley L. Wagner" userId="41b5b5be-7104-459a-ad22-dce4b26d759d" providerId="ADAL" clId="{0FA662A8-9B28-42E1-B6D6-923340F3AE52}" dt="2025-02-05T21:17:48.194" v="1947" actId="20577"/>
          <ac:spMkLst>
            <pc:docMk/>
            <pc:sldMk cId="2666981522" sldId="283"/>
            <ac:spMk id="2" creationId="{BB8C1400-4B6C-C5EB-6554-FC8E0F41FA68}"/>
          </ac:spMkLst>
        </pc:spChg>
        <pc:spChg chg="mod">
          <ac:chgData name="Ashley L. Wagner" userId="41b5b5be-7104-459a-ad22-dce4b26d759d" providerId="ADAL" clId="{0FA662A8-9B28-42E1-B6D6-923340F3AE52}" dt="2025-02-05T20:18:51.235" v="1749" actId="20577"/>
          <ac:spMkLst>
            <pc:docMk/>
            <pc:sldMk cId="2666981522" sldId="283"/>
            <ac:spMk id="15" creationId="{C2936786-FE6D-43C3-5981-0BB8C7E1E2CC}"/>
          </ac:spMkLst>
        </pc:spChg>
        <pc:spChg chg="mod">
          <ac:chgData name="Ashley L. Wagner" userId="41b5b5be-7104-459a-ad22-dce4b26d759d" providerId="ADAL" clId="{0FA662A8-9B28-42E1-B6D6-923340F3AE52}" dt="2025-02-05T21:17:35.687" v="1946" actId="255"/>
          <ac:spMkLst>
            <pc:docMk/>
            <pc:sldMk cId="2666981522" sldId="283"/>
            <ac:spMk id="19" creationId="{2FE55AB1-BE07-09F6-01A7-8D4AB354B2EE}"/>
          </ac:spMkLst>
        </pc:spChg>
        <pc:graphicFrameChg chg="mod modGraphic">
          <ac:chgData name="Ashley L. Wagner" userId="41b5b5be-7104-459a-ad22-dce4b26d759d" providerId="ADAL" clId="{0FA662A8-9B28-42E1-B6D6-923340F3AE52}" dt="2025-02-05T21:33:08.541" v="1960" actId="5793"/>
          <ac:graphicFrameMkLst>
            <pc:docMk/>
            <pc:sldMk cId="2666981522" sldId="283"/>
            <ac:graphicFrameMk id="20" creationId="{A187F0DB-9319-80E9-BA39-995C0F7F652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C17A84-7FB8-7CA4-9B84-FE7508346E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81AF8DD-DFCB-EE36-9AFC-F4D5720D0EC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2A865E8-DF2F-CFE4-5490-AEFDF92BD4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86726-D663-C4A2-D956-039112061E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349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5D45B66-97FF-E6D3-1A15-6EE37C17C8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C1400-4B6C-C5EB-6554-FC8E0F41F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9071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4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	         </a:t>
            </a:r>
            <a:r>
              <a:rPr lang="en-US" sz="1800" b="1" dirty="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DISTAL: Endovascular Treatment for Stroke Due to Occlusion of Medium or Distal Vessels</a:t>
            </a:r>
            <a:r>
              <a:rPr lang="en-US" sz="1800" dirty="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 </a:t>
            </a:r>
            <a:br>
              <a:rPr lang="en-US" sz="1800" dirty="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</a:br>
            <a:r>
              <a:rPr lang="en-US" sz="1800" dirty="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                                    </a:t>
            </a:r>
            <a:endParaRPr lang="en-US" sz="1600" b="1" dirty="0">
              <a:solidFill>
                <a:schemeClr val="bg1"/>
              </a:solidFill>
              <a:latin typeface="Lub Dub Condensed" panose="020B0506030403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BB4795-E4D2-D205-3DB9-F30BB64BF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" y="6385881"/>
            <a:ext cx="12191111" cy="528380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AF1EB7-60B2-E922-EDF7-4CCD170263B2}"/>
              </a:ext>
            </a:extLst>
          </p:cNvPr>
          <p:cNvSpPr txBox="1"/>
          <p:nvPr/>
        </p:nvSpPr>
        <p:spPr>
          <a:xfrm>
            <a:off x="9995505" y="6292693"/>
            <a:ext cx="142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9303916-D19E-C70A-FBBC-F40FA95DAF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65672" y="2587084"/>
            <a:ext cx="2147616" cy="2873414"/>
          </a:xfrm>
          <a:prstGeom prst="rect">
            <a:avLst/>
          </a:prstGeom>
        </p:spPr>
      </p:pic>
      <p:sp>
        <p:nvSpPr>
          <p:cNvPr id="15" name="TextBox 4">
            <a:extLst>
              <a:ext uri="{FF2B5EF4-FFF2-40B4-BE49-F238E27FC236}">
                <a16:creationId xmlns:a16="http://schemas.microsoft.com/office/drawing/2014/main" id="{C2936786-FE6D-43C3-5981-0BB8C7E1E2CC}"/>
              </a:ext>
            </a:extLst>
          </p:cNvPr>
          <p:cNvSpPr txBox="1">
            <a:spLocks/>
          </p:cNvSpPr>
          <p:nvPr/>
        </p:nvSpPr>
        <p:spPr bwMode="auto">
          <a:xfrm>
            <a:off x="2467150" y="6469627"/>
            <a:ext cx="7960978" cy="523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Presented by  Marios </a:t>
            </a:r>
            <a:r>
              <a:rPr lang="en-US" altLang="en-US" sz="933" i="1" dirty="0" err="1">
                <a:solidFill>
                  <a:srgbClr val="FFFFFF"/>
                </a:solidFill>
                <a:latin typeface="Lub Dub Medium" panose="020B0603030403020204" pitchFamily="34" charset="0"/>
              </a:rPr>
              <a:t>Psychogios</a:t>
            </a: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 MD and </a:t>
            </a:r>
            <a:r>
              <a:rPr lang="en-US" altLang="en-US" sz="933" i="1" dirty="0" err="1">
                <a:solidFill>
                  <a:srgbClr val="FFFFFF"/>
                </a:solidFill>
                <a:latin typeface="Lub Dub Medium" panose="020B0603030403020204" pitchFamily="34" charset="0"/>
              </a:rPr>
              <a:t>Urs</a:t>
            </a: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 Fischer MD, University Hospital Basal Switzerland.   International Stroke Conference 2025. 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© 2025, American Heart Association. All rights reserved.  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  <p:pic>
        <p:nvPicPr>
          <p:cNvPr id="14" name="Picture 13" descr="American Heart Association">
            <a:extLst>
              <a:ext uri="{FF2B5EF4-FFF2-40B4-BE49-F238E27FC236}">
                <a16:creationId xmlns:a16="http://schemas.microsoft.com/office/drawing/2014/main" id="{ED2256E3-026D-8BA4-BB82-B82DF683A68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700" y="134681"/>
            <a:ext cx="1522261" cy="8229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1BCFCFE-3711-FCD3-B00D-76AA148D441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455212" y="6435117"/>
            <a:ext cx="17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#ISC25</a:t>
            </a:r>
          </a:p>
        </p:txBody>
      </p:sp>
      <p:pic>
        <p:nvPicPr>
          <p:cNvPr id="16" name="Picture 15" descr="International Stroke Conference">
            <a:extLst>
              <a:ext uri="{FF2B5EF4-FFF2-40B4-BE49-F238E27FC236}">
                <a16:creationId xmlns:a16="http://schemas.microsoft.com/office/drawing/2014/main" id="{A90628DB-23EB-DE76-57D3-75C8FC7423BC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-1331" y="6324498"/>
            <a:ext cx="1734042" cy="662536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2FE55AB1-BE07-09F6-01A7-8D4AB354B2E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1586381"/>
            <a:ext cx="5046371" cy="4417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chemeClr val="tx1"/>
                </a:solidFill>
                <a:latin typeface="Lub Dub Medium" panose="020B0603030403020204" pitchFamily="34" charset="0"/>
              </a:rPr>
              <a:t>PURPOSE: </a:t>
            </a:r>
            <a:r>
              <a:rPr lang="en-US" sz="1600" dirty="0">
                <a:solidFill>
                  <a:schemeClr val="tx1"/>
                </a:solidFill>
                <a:latin typeface="Lub Dub Medium" panose="020B0603030403020204" pitchFamily="34" charset="0"/>
              </a:rPr>
              <a:t>To evaluate the effect of endovascular treatment plus best medical treatment versus best medical treatment alone for people with an acute ischemic stroke due to a medium or distal vessel occlusion.</a:t>
            </a:r>
          </a:p>
          <a:p>
            <a:endParaRPr lang="en-US" sz="1600" b="1" dirty="0">
              <a:solidFill>
                <a:schemeClr val="tx1"/>
              </a:solidFill>
              <a:latin typeface="Lub Dub Medium" panose="020B0603030403020204" pitchFamily="34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Lub Dub Medium" panose="020B0603030403020204" pitchFamily="34" charset="0"/>
              </a:rPr>
              <a:t>STUDY DESIGN: </a:t>
            </a:r>
            <a:r>
              <a:rPr lang="en-US" sz="1600" dirty="0">
                <a:solidFill>
                  <a:schemeClr val="tx1"/>
                </a:solidFill>
                <a:latin typeface="Lub Dub Medium" panose="020B0603030403020204" pitchFamily="34" charset="0"/>
              </a:rPr>
              <a:t>Multicenter, international, randomized, open-label, assessor blinded trial.</a:t>
            </a:r>
          </a:p>
          <a:p>
            <a:endParaRPr lang="en-US" sz="1600" b="1" dirty="0">
              <a:solidFill>
                <a:schemeClr val="tx1"/>
              </a:solidFill>
              <a:latin typeface="Lub Dub Medium" panose="020B0603030403020204" pitchFamily="34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Lub Dub Medium" panose="020B0603030403020204" pitchFamily="34" charset="0"/>
              </a:rPr>
              <a:t>KEY TAKEAWAYS: </a:t>
            </a:r>
            <a:r>
              <a:rPr lang="en-US" sz="1600" dirty="0">
                <a:solidFill>
                  <a:schemeClr val="tx1"/>
                </a:solidFill>
                <a:latin typeface="Lub Dub Medium" panose="020B0603030403020204" pitchFamily="34" charset="0"/>
              </a:rPr>
              <a:t>Endovascular treatment plus best medical treatment may not provide additional benefits over best medical treatment alone for people with occlusion of medium or distal vessels.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A187F0DB-9319-80E9-BA39-995C0F7F65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574435"/>
              </p:ext>
            </p:extLst>
          </p:nvPr>
        </p:nvGraphicFramePr>
        <p:xfrm>
          <a:off x="5046371" y="1453753"/>
          <a:ext cx="7031329" cy="46774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925929">
                  <a:extLst>
                    <a:ext uri="{9D8B030D-6E8A-4147-A177-3AD203B41FA5}">
                      <a16:colId xmlns:a16="http://schemas.microsoft.com/office/drawing/2014/main" val="1434452672"/>
                    </a:ext>
                  </a:extLst>
                </a:gridCol>
                <a:gridCol w="1685925">
                  <a:extLst>
                    <a:ext uri="{9D8B030D-6E8A-4147-A177-3AD203B41FA5}">
                      <a16:colId xmlns:a16="http://schemas.microsoft.com/office/drawing/2014/main" val="3538238924"/>
                    </a:ext>
                  </a:extLst>
                </a:gridCol>
                <a:gridCol w="1802946">
                  <a:extLst>
                    <a:ext uri="{9D8B030D-6E8A-4147-A177-3AD203B41FA5}">
                      <a16:colId xmlns:a16="http://schemas.microsoft.com/office/drawing/2014/main" val="400829716"/>
                    </a:ext>
                  </a:extLst>
                </a:gridCol>
                <a:gridCol w="1616529">
                  <a:extLst>
                    <a:ext uri="{9D8B030D-6E8A-4147-A177-3AD203B41FA5}">
                      <a16:colId xmlns:a16="http://schemas.microsoft.com/office/drawing/2014/main" val="1812892020"/>
                    </a:ext>
                  </a:extLst>
                </a:gridCol>
              </a:tblGrid>
              <a:tr h="723976">
                <a:tc>
                  <a:txBody>
                    <a:bodyPr/>
                    <a:lstStyle/>
                    <a:p>
                      <a:endParaRPr lang="en-US" sz="1600" dirty="0">
                        <a:latin typeface="Lub Dub Medium" panose="020B06030304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Lub Dub Medium" panose="020B0603030403020204" pitchFamily="34" charset="0"/>
                          <a:cs typeface="Arial Narrow"/>
                        </a:rPr>
                        <a:t>Best Medical Treatment Alone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Lub Dub Medium" panose="020B0603030403020204" pitchFamily="34" charset="0"/>
                          <a:cs typeface="Arial Narrow"/>
                        </a:rPr>
                        <a:t>(n= 272)</a:t>
                      </a:r>
                      <a:endParaRPr lang="en-US" sz="1600" dirty="0">
                        <a:latin typeface="Lub Dub Medium" panose="020B06030304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Lub Dub Medium" panose="020B0603030403020204" pitchFamily="34" charset="0"/>
                        </a:rPr>
                        <a:t>Endovascular Treatment plus Best Medical Treatment (n=271)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Lub Dub Medium" panose="020B0603030403020204" pitchFamily="34" charset="0"/>
                        </a:rPr>
                        <a:t>Treatment Effect</a:t>
                      </a:r>
                    </a:p>
                    <a:p>
                      <a:r>
                        <a:rPr lang="en-US" sz="1600" dirty="0">
                          <a:latin typeface="Lub Dub Medium" panose="020B0603030403020204" pitchFamily="34" charset="0"/>
                        </a:rPr>
                        <a:t>(95% CI)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085222"/>
                  </a:ext>
                </a:extLst>
              </a:tr>
              <a:tr h="59750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ub Dub Medium" panose="020B0603030403020204" pitchFamily="34" charset="0"/>
                        </a:rPr>
                        <a:t>Median Modified Rankin Scale Score at 90 days (IQR)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ub Dub Medium" panose="020B0603030403020204" pitchFamily="34" charset="0"/>
                        </a:rPr>
                        <a:t>2.0 (1.0-3.0)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ub Dub Medium" panose="020B0603030403020204" pitchFamily="34" charset="0"/>
                        </a:rPr>
                        <a:t>2.0 (1.0–4.0)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ub Dub Medium" panose="020B0603030403020204" pitchFamily="34" charset="0"/>
                        </a:rPr>
                        <a:t>0.90 </a:t>
                      </a:r>
                    </a:p>
                    <a:p>
                      <a:r>
                        <a:rPr lang="en-US" sz="1400" dirty="0">
                          <a:latin typeface="Lub Dub Medium" panose="020B0603030403020204" pitchFamily="34" charset="0"/>
                        </a:rPr>
                        <a:t>(0.67-1.22)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3919216"/>
                  </a:ext>
                </a:extLst>
              </a:tr>
              <a:tr h="59750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ub Dub Medium" panose="020B0603030403020204" pitchFamily="34" charset="0"/>
                        </a:rPr>
                        <a:t>Symptomatic Intracranial Hemorrhage within 24 </a:t>
                      </a:r>
                      <a:r>
                        <a:rPr lang="en-US" sz="1400">
                          <a:latin typeface="Lub Dub Medium" panose="020B0603030403020204" pitchFamily="34" charset="0"/>
                        </a:rPr>
                        <a:t>hours – no. </a:t>
                      </a:r>
                      <a:r>
                        <a:rPr lang="en-US" sz="1400" dirty="0">
                          <a:latin typeface="Lub Dub Medium" panose="020B0603030403020204" pitchFamily="34" charset="0"/>
                        </a:rPr>
                        <a:t>(%)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ub Dub Medium" panose="020B0603030403020204" pitchFamily="34" charset="0"/>
                        </a:rPr>
                        <a:t>7 (2.6)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ub Dub Medium" panose="020B0603030403020204" pitchFamily="34" charset="0"/>
                        </a:rPr>
                        <a:t>16 (5.9)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ub Dub Medium" panose="020B0603030403020204" pitchFamily="34" charset="0"/>
                        </a:rPr>
                        <a:t>2.38 </a:t>
                      </a:r>
                    </a:p>
                    <a:p>
                      <a:r>
                        <a:rPr lang="en-US" sz="1400" dirty="0">
                          <a:latin typeface="Lub Dub Medium" panose="020B0603030403020204" pitchFamily="34" charset="0"/>
                        </a:rPr>
                        <a:t>(0.44-6.14)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5402870"/>
                  </a:ext>
                </a:extLst>
              </a:tr>
              <a:tr h="7515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Lub Dub Medium" panose="020B0603030403020204" pitchFamily="34" charset="0"/>
                        </a:rPr>
                        <a:t>Death from any cause at 90 days – no. (%)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ub Dub Medium" panose="020B0603030403020204" pitchFamily="34" charset="0"/>
                        </a:rPr>
                        <a:t>38 (14.0)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ub Dub Medium" panose="020B0603030403020204" pitchFamily="34" charset="0"/>
                        </a:rPr>
                        <a:t>42 (15.5)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ub Dub Medium" panose="020B0603030403020204" pitchFamily="34" charset="0"/>
                        </a:rPr>
                        <a:t>1.17  </a:t>
                      </a:r>
                    </a:p>
                    <a:p>
                      <a:r>
                        <a:rPr lang="en-US" sz="1400" dirty="0">
                          <a:latin typeface="Lub Dub Medium" panose="020B0603030403020204" pitchFamily="34" charset="0"/>
                        </a:rPr>
                        <a:t>(0.71–1.90)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5858636"/>
                  </a:ext>
                </a:extLst>
              </a:tr>
              <a:tr h="938809">
                <a:tc gridSpan="4">
                  <a:txBody>
                    <a:bodyPr/>
                    <a:lstStyle/>
                    <a:p>
                      <a:r>
                        <a:rPr lang="en-US" sz="1600" b="1" dirty="0">
                          <a:latin typeface="Lub Dub Medium" panose="020B0603030403020204" pitchFamily="34" charset="0"/>
                        </a:rPr>
                        <a:t>RESULTS: </a:t>
                      </a:r>
                      <a:r>
                        <a:rPr lang="en-US" sz="1600" b="0" dirty="0">
                          <a:latin typeface="Lub Dub Medium" panose="020B0603030403020204" pitchFamily="34" charset="0"/>
                        </a:rPr>
                        <a:t>Endovascular treatment in addition to best medical treatment did not lead to a reduction of disability or death compared to best medical treatment alone.</a:t>
                      </a:r>
                      <a:endParaRPr lang="en-US" sz="1600" b="1" dirty="0">
                        <a:latin typeface="Lub Dub Medium" panose="020B06030304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2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6659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6981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dc9c505736c7c1326d6a91cf992aeae5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0290ec00c193fe562b3a11209694673f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Props1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2025CAF-B85F-427D-877D-FFCB512C3EE4}">
  <ds:schemaRefs>
    <ds:schemaRef ds:uri="0da055a4-b6ec-4bb6-a3de-4e050d793ca6"/>
    <ds:schemaRef ds:uri="5f954091-2455-4b8c-90bc-f231fbff24c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36F06A5-B16B-485D-8B1B-B6A4D13A9D26}">
  <ds:schemaRefs>
    <ds:schemaRef ds:uri="http://schemas.microsoft.com/office/2006/metadata/properties"/>
    <ds:schemaRef ds:uri="http://purl.org/dc/elements/1.1/"/>
    <ds:schemaRef ds:uri="5f954091-2455-4b8c-90bc-f231fbff24c4"/>
    <ds:schemaRef ds:uri="http://www.w3.org/XML/1998/namespace"/>
    <ds:schemaRef ds:uri="http://schemas.microsoft.com/office/2006/documentManagement/types"/>
    <ds:schemaRef ds:uri="http://purl.org/dc/terms/"/>
    <ds:schemaRef ds:uri="http://purl.org/dc/dcmitype/"/>
    <ds:schemaRef ds:uri="0da055a4-b6ec-4bb6-a3de-4e050d793ca6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5860</TotalTime>
  <Words>265</Words>
  <Application>Microsoft Office PowerPoint</Application>
  <PresentationFormat>Widescreen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Lub Dub Bold</vt:lpstr>
      <vt:lpstr>Lub Dub Condensed</vt:lpstr>
      <vt:lpstr>Lub Dub Medium</vt:lpstr>
      <vt:lpstr>Office Theme</vt:lpstr>
      <vt:lpstr>          DISTAL: Endovascular Treatment for Stroke Due to Occlusion of Medium or Distal Vessels                          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Alice Wolke</cp:lastModifiedBy>
  <cp:revision>6</cp:revision>
  <dcterms:created xsi:type="dcterms:W3CDTF">2023-10-18T15:02:58Z</dcterms:created>
  <dcterms:modified xsi:type="dcterms:W3CDTF">2025-02-05T23:48:11Z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MediaServiceImageTags">
    <vt:lpwstr/>
  </property>
</Properties>
</file>