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D7E975-3D41-48BE-AB9E-EC7C620BB2D8}" v="11" dt="2025-02-05T19:58:51.883"/>
    <p1510:client id="{35828F9C-B439-076E-D757-60EBBB8B622C}" v="9" dt="2025-02-05T20:57:30.901"/>
    <p1510:client id="{A175C303-5BFE-4EE6-B887-176376132A67}" v="6" dt="2025-02-05T21:34:39.475"/>
    <p1510:client id="{C6009784-75C9-40F5-B245-BD5DDC330678}" v="20" dt="2025-02-05T20:20:36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 Huang" userId="d1a3c057-5d2b-4089-84f2-dba4a26d27b1" providerId="ADAL" clId="{A175C303-5BFE-4EE6-B887-176376132A67}"/>
    <pc:docChg chg="modSld">
      <pc:chgData name="Mu Huang" userId="d1a3c057-5d2b-4089-84f2-dba4a26d27b1" providerId="ADAL" clId="{A175C303-5BFE-4EE6-B887-176376132A67}" dt="2025-02-05T21:34:51.297" v="227" actId="20577"/>
      <pc:docMkLst>
        <pc:docMk/>
      </pc:docMkLst>
      <pc:sldChg chg="modSp mod setBg">
        <pc:chgData name="Mu Huang" userId="d1a3c057-5d2b-4089-84f2-dba4a26d27b1" providerId="ADAL" clId="{A175C303-5BFE-4EE6-B887-176376132A67}" dt="2025-02-05T21:34:51.297" v="227" actId="20577"/>
        <pc:sldMkLst>
          <pc:docMk/>
          <pc:sldMk cId="2666981522" sldId="283"/>
        </pc:sldMkLst>
        <pc:spChg chg="mod">
          <ac:chgData name="Mu Huang" userId="d1a3c057-5d2b-4089-84f2-dba4a26d27b1" providerId="ADAL" clId="{A175C303-5BFE-4EE6-B887-176376132A67}" dt="2025-02-05T21:34:51.297" v="227" actId="20577"/>
          <ac:spMkLst>
            <pc:docMk/>
            <pc:sldMk cId="2666981522" sldId="283"/>
            <ac:spMk id="15" creationId="{C2936786-FE6D-43C3-5981-0BB8C7E1E2CC}"/>
          </ac:spMkLst>
        </pc:spChg>
        <pc:graphicFrameChg chg="modGraphic">
          <ac:chgData name="Mu Huang" userId="d1a3c057-5d2b-4089-84f2-dba4a26d27b1" providerId="ADAL" clId="{A175C303-5BFE-4EE6-B887-176376132A67}" dt="2025-02-05T21:09:55.382" v="1" actId="20577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Sonija Shrestha" userId="S::sonija.shrestha@heart.org::1c60d4fb-f8bf-47b0-b79e-46d4675f653b" providerId="AD" clId="Web-{35828F9C-B439-076E-D757-60EBBB8B622C}"/>
    <pc:docChg chg="modSld">
      <pc:chgData name="Sonija Shrestha" userId="S::sonija.shrestha@heart.org::1c60d4fb-f8bf-47b0-b79e-46d4675f653b" providerId="AD" clId="Web-{35828F9C-B439-076E-D757-60EBBB8B622C}" dt="2025-02-05T20:57:30.901" v="7"/>
      <pc:docMkLst>
        <pc:docMk/>
      </pc:docMkLst>
      <pc:sldChg chg="modSp">
        <pc:chgData name="Sonija Shrestha" userId="S::sonija.shrestha@heart.org::1c60d4fb-f8bf-47b0-b79e-46d4675f653b" providerId="AD" clId="Web-{35828F9C-B439-076E-D757-60EBBB8B622C}" dt="2025-02-05T20:57:30.901" v="7"/>
        <pc:sldMkLst>
          <pc:docMk/>
          <pc:sldMk cId="2666981522" sldId="283"/>
        </pc:sldMkLst>
        <pc:spChg chg="mod">
          <ac:chgData name="Sonija Shrestha" userId="S::sonija.shrestha@heart.org::1c60d4fb-f8bf-47b0-b79e-46d4675f653b" providerId="AD" clId="Web-{35828F9C-B439-076E-D757-60EBBB8B622C}" dt="2025-02-05T20:57:17.697" v="2" actId="20577"/>
          <ac:spMkLst>
            <pc:docMk/>
            <pc:sldMk cId="2666981522" sldId="283"/>
            <ac:spMk id="5" creationId="{7A660A4B-6B10-83AF-3CD4-8319F621534F}"/>
          </ac:spMkLst>
        </pc:spChg>
        <pc:graphicFrameChg chg="mod modGraphic">
          <ac:chgData name="Sonija Shrestha" userId="S::sonija.shrestha@heart.org::1c60d4fb-f8bf-47b0-b79e-46d4675f653b" providerId="AD" clId="Web-{35828F9C-B439-076E-D757-60EBBB8B622C}" dt="2025-02-05T20:57:30.901" v="7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Sonija Shrestha" userId="1c60d4fb-f8bf-47b0-b79e-46d4675f653b" providerId="ADAL" clId="{C6009784-75C9-40F5-B245-BD5DDC330678}"/>
    <pc:docChg chg="undo custSel addSld delSld modSld">
      <pc:chgData name="Sonija Shrestha" userId="1c60d4fb-f8bf-47b0-b79e-46d4675f653b" providerId="ADAL" clId="{C6009784-75C9-40F5-B245-BD5DDC330678}" dt="2025-02-05T20:51:02.868" v="161" actId="20577"/>
      <pc:docMkLst>
        <pc:docMk/>
      </pc:docMkLst>
      <pc:sldChg chg="addSp delSp modSp add mod setBg">
        <pc:chgData name="Sonija Shrestha" userId="1c60d4fb-f8bf-47b0-b79e-46d4675f653b" providerId="ADAL" clId="{C6009784-75C9-40F5-B245-BD5DDC330678}" dt="2025-02-05T20:51:02.868" v="161" actId="20577"/>
        <pc:sldMkLst>
          <pc:docMk/>
          <pc:sldMk cId="2666981522" sldId="283"/>
        </pc:sldMkLst>
        <pc:spChg chg="mod">
          <ac:chgData name="Sonija Shrestha" userId="1c60d4fb-f8bf-47b0-b79e-46d4675f653b" providerId="ADAL" clId="{C6009784-75C9-40F5-B245-BD5DDC330678}" dt="2025-02-05T20:14:26.941" v="49"/>
          <ac:spMkLst>
            <pc:docMk/>
            <pc:sldMk cId="2666981522" sldId="283"/>
            <ac:spMk id="2" creationId="{BB8C1400-4B6C-C5EB-6554-FC8E0F41FA68}"/>
          </ac:spMkLst>
        </pc:spChg>
        <pc:spChg chg="add mod">
          <ac:chgData name="Sonija Shrestha" userId="1c60d4fb-f8bf-47b0-b79e-46d4675f653b" providerId="ADAL" clId="{C6009784-75C9-40F5-B245-BD5DDC330678}" dt="2025-02-05T20:14:44.148" v="50"/>
          <ac:spMkLst>
            <pc:docMk/>
            <pc:sldMk cId="2666981522" sldId="283"/>
            <ac:spMk id="4" creationId="{677132D6-47CF-CE99-E6F5-7CD19E0B951C}"/>
          </ac:spMkLst>
        </pc:spChg>
        <pc:spChg chg="add mod">
          <ac:chgData name="Sonija Shrestha" userId="1c60d4fb-f8bf-47b0-b79e-46d4675f653b" providerId="ADAL" clId="{C6009784-75C9-40F5-B245-BD5DDC330678}" dt="2025-02-05T20:51:02.868" v="161" actId="20577"/>
          <ac:spMkLst>
            <pc:docMk/>
            <pc:sldMk cId="2666981522" sldId="283"/>
            <ac:spMk id="5" creationId="{7A660A4B-6B10-83AF-3CD4-8319F621534F}"/>
          </ac:spMkLst>
        </pc:spChg>
        <pc:spChg chg="add mod">
          <ac:chgData name="Sonija Shrestha" userId="1c60d4fb-f8bf-47b0-b79e-46d4675f653b" providerId="ADAL" clId="{C6009784-75C9-40F5-B245-BD5DDC330678}" dt="2025-02-05T20:20:39.944" v="149" actId="1076"/>
          <ac:spMkLst>
            <pc:docMk/>
            <pc:sldMk cId="2666981522" sldId="283"/>
            <ac:spMk id="7" creationId="{A20C0BF0-5DC6-D380-615B-CD48A2CA7207}"/>
          </ac:spMkLst>
        </pc:spChg>
        <pc:spChg chg="del">
          <ac:chgData name="Sonija Shrestha" userId="1c60d4fb-f8bf-47b0-b79e-46d4675f653b" providerId="ADAL" clId="{C6009784-75C9-40F5-B245-BD5DDC330678}" dt="2025-02-05T20:14:50.119" v="51" actId="478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Sonija Shrestha" userId="1c60d4fb-f8bf-47b0-b79e-46d4675f653b" providerId="ADAL" clId="{C6009784-75C9-40F5-B245-BD5DDC330678}" dt="2025-02-05T20:20:26.908" v="146" actId="14100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  <pc:sldChg chg="addSp delSp modSp del mod">
        <pc:chgData name="Sonija Shrestha" userId="1c60d4fb-f8bf-47b0-b79e-46d4675f653b" providerId="ADAL" clId="{C6009784-75C9-40F5-B245-BD5DDC330678}" dt="2025-02-05T20:21:40.055" v="158" actId="47"/>
        <pc:sldMkLst>
          <pc:docMk/>
          <pc:sldMk cId="3620121895" sldId="284"/>
        </pc:sldMkLst>
        <pc:spChg chg="mod">
          <ac:chgData name="Sonija Shrestha" userId="1c60d4fb-f8bf-47b0-b79e-46d4675f653b" providerId="ADAL" clId="{C6009784-75C9-40F5-B245-BD5DDC330678}" dt="2025-02-05T20:20:31.935" v="147" actId="1076"/>
          <ac:spMkLst>
            <pc:docMk/>
            <pc:sldMk cId="3620121895" sldId="284"/>
            <ac:spMk id="4" creationId="{B92F336B-B16E-6CC8-C189-1DC9097A6481}"/>
          </ac:spMkLst>
        </pc:spChg>
        <pc:spChg chg="add del">
          <ac:chgData name="Sonija Shrestha" userId="1c60d4fb-f8bf-47b0-b79e-46d4675f653b" providerId="ADAL" clId="{C6009784-75C9-40F5-B245-BD5DDC330678}" dt="2025-02-05T20:13:47.971" v="47" actId="22"/>
          <ac:spMkLst>
            <pc:docMk/>
            <pc:sldMk cId="3620121895" sldId="284"/>
            <ac:spMk id="7" creationId="{9FBBEAAE-6486-7DBD-70B4-1E5D4EA82943}"/>
          </ac:spMkLst>
        </pc:spChg>
        <pc:spChg chg="mod">
          <ac:chgData name="Sonija Shrestha" userId="1c60d4fb-f8bf-47b0-b79e-46d4675f653b" providerId="ADAL" clId="{C6009784-75C9-40F5-B245-BD5DDC330678}" dt="2025-02-05T20:12:08.323" v="45" actId="20577"/>
          <ac:spMkLst>
            <pc:docMk/>
            <pc:sldMk cId="3620121895" sldId="284"/>
            <ac:spMk id="19" creationId="{AF7B1D7E-6D71-848A-DA0F-3BCA2358C4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9F726-01E1-4D20-A147-03DC3153DCE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32292-F6BA-4BD2-8B61-2731247C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1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17A84-7FB8-7CA4-9B84-FE7508346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1AF8DD-DFCB-EE36-9AFC-F4D5720D0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A865E8-DF2F-CFE4-5490-AEFDF92BD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86726-D663-C4A2-D956-039112061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3EA12-3B06-2A10-F75D-026F0EE9F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E0D6EC-CC33-2D0A-2B92-E095093C0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E3C30-FC15-DA8B-30E4-2315A07B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22BFC-3A42-FD87-CE65-C9BB7F876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2660-15D8-49A2-6A52-7EF30269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1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19872-B4AD-B7FD-2676-5CD6FE5E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76DD18-75EA-016F-69B1-0E1F38DD4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3EB5-0D6E-29A8-A846-F9FD59008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EDD17-657C-25FA-5561-7255A828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BF0CE-EA8B-8D16-DF81-8CD58DDD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38908-0C17-195C-CAC6-14ADA8EA5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703E2B-7CBC-9670-DA61-C859DD8B3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5AF66-55BB-9FD1-AFEF-CC559661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3C958-B261-0502-16EB-BE60483AA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D5788-7E39-90F8-76D3-446B7181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52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0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33396-E29F-C501-68E4-2D918D8A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94E9B-6293-2202-5C52-778C04BC7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DD885-24C1-E7C3-52E3-E1050EB2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1594-CFAD-D9AB-C718-56E22A3CD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43500-E787-C855-A170-A8BEF43A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962D-91B5-02FF-E91F-F57DAD1BF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1B684-0AA4-37A3-7D68-70EDFBAE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018F4-9F67-75FA-021B-0E168BC2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4E0DA-7FF0-AA78-7FE5-702B7DF1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F234-D948-9EC7-6E2C-68C5AD46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0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FC6B7-ABA3-8FAA-6268-C5E26AC8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EE96F-2EC5-CC42-5575-4D70A9689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4190A-D03D-6EBD-DCDB-AB17E5854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6FC83-F343-9819-4B33-5CBBD994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4FD44-620C-E397-DCDD-F63CF0AD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A898E-58B9-1326-6DE6-2FC001F7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6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64EA5-D7F1-1E8C-BC85-C721742E8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7AEEE-E84E-1D34-657D-737ADD498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23618-3812-49FE-10CC-19A5DF662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E84E1A-A4FD-E917-8922-0D7358A654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D46BC-5F15-6486-E205-E941C66BC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7969E0-440F-3D26-565C-801507E4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062310-0A59-ED2B-0203-0A13E65B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256BCC-6B2E-803E-CA19-5F9748CA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5589E-1CDE-6F75-397F-C7485C01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95A246-2105-CE0E-58C5-E9253228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17F0F-9B8B-30CA-92B8-F9CEDE4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D87E0-8F7D-AB51-D295-B449DB6B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82B594-66CF-B48A-AFD7-A85FF9FC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11604-71BF-2CCE-4020-BEC15DD8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DF617-EE9F-B8DC-6DE2-497A3FFD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0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8DE95-2803-019B-C921-58F33317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B51FF-995A-3ECD-B196-2180B2208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3C522-24D4-598D-2095-C88C5454A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54322-2A8E-B2C6-37E6-98F151A3B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69B2C-3C09-E52B-5DD5-4E4E6EAE4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FF76A-BF41-F292-A617-C39B420C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8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FEDC-61FB-A679-EC24-DD7AA36F1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6E1030-D3AB-316A-7BAF-07C296743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39BFB-7CEC-B112-4A44-632DECE66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B369F-1550-E679-A908-1B31999A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5EAC1-2218-DF63-B76B-0C97CB66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23C047-1085-32F0-0C94-721DF208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6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4105E-46D6-F753-452A-209A95A4E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68A04-54A1-3DC1-A8C8-B258B4BF0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54FDA-AFC7-7B1F-85B3-581E310DD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9D1FBC-9C9C-43FA-AE08-7575B02C48FF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2EE72-F8A4-01AA-EA82-DA2BDF3E66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CD984-F413-FBB1-8981-C972A0361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A07121-E151-4C4F-826A-0EEE7683E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0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45B66-97FF-E6D3-1A15-6EE37C17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303916-D19E-C70A-FBBC-F40FA95DAFDF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672" y="2587084"/>
            <a:ext cx="2147616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8C1400-4B6C-C5EB-6554-FC8E0F41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64028" cy="1199071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/>
                <a:cs typeface="Arial"/>
              </a:rPr>
              <a:t>	</a:t>
            </a:r>
            <a:r>
              <a:rPr lang="en-US" sz="1800" b="1" dirty="0">
                <a:solidFill>
                  <a:schemeClr val="bg1"/>
                </a:solidFill>
                <a:latin typeface="Lub Dub Condensed"/>
                <a:cs typeface="Arial"/>
              </a:rPr>
              <a:t> DISCOUNT</a:t>
            </a:r>
            <a:r>
              <a:rPr lang="en-US" sz="1800" dirty="0">
                <a:solidFill>
                  <a:schemeClr val="bg1"/>
                </a:solidFill>
                <a:latin typeface="Lub Dub Condensed"/>
                <a:cs typeface="Arial"/>
              </a:rPr>
              <a:t>: 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Mechanical Thrombectomy in Acute Ischemic Stroke Related to </a:t>
            </a:r>
            <a:br>
              <a:rPr lang="en-US" sz="18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</a:br>
            <a:r>
              <a:rPr lang="en-US" sz="18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       Distal Arterial Occlusion: </a:t>
            </a: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</a:rPr>
              <a:t>Interim Analysis of the DISCOUNT Randomized Controlled Trial</a:t>
            </a:r>
            <a:endParaRPr lang="en-US" sz="1800" b="1" dirty="0">
              <a:solidFill>
                <a:schemeClr val="bg1"/>
              </a:solidFill>
              <a:latin typeface="Lub Dub Condensed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BB4795-E4D2-D205-3DB9-F30BB64BFB0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F1EB7-60B2-E922-EDF7-4CCD170263B2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C2936786-FE6D-43C3-5981-0BB8C7E1E2CC}"/>
              </a:ext>
            </a:extLst>
          </p:cNvPr>
          <p:cNvSpPr txBox="1">
            <a:spLocks/>
          </p:cNvSpPr>
          <p:nvPr/>
        </p:nvSpPr>
        <p:spPr bwMode="auto">
          <a:xfrm>
            <a:off x="2467150" y="6391233"/>
            <a:ext cx="7410893" cy="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Frédéric </a:t>
            </a:r>
            <a:r>
              <a:rPr lang="en-US" sz="900" b="0" i="1" dirty="0" err="1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Clarençon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, MD, PhD, </a:t>
            </a:r>
            <a:r>
              <a:rPr lang="en-US" sz="900" b="0" i="1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Sorbonne Université, Paris, France</a:t>
            </a:r>
            <a:r>
              <a:rPr lang="en-US" altLang="en-US" sz="1000" i="1">
                <a:solidFill>
                  <a:srgbClr val="FFFFFF"/>
                </a:solidFill>
                <a:latin typeface="Lub Dub Medium" panose="020B0603030403020204" pitchFamily="34" charset="0"/>
              </a:rPr>
              <a:t>.  </a:t>
            </a:r>
            <a:r>
              <a:rPr lang="en-US" altLang="en-US" sz="10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International Stroke Conference 2025.  © 2025, American Heart Association. All rights reserved.  </a:t>
            </a:r>
            <a:r>
              <a:rPr lang="en-US" sz="1000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2256E3-026D-8BA4-BB82-B82DF683A6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700" y="134681"/>
            <a:ext cx="1522261" cy="822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BCFCFE-3711-FCD3-B00D-76AA148D44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5212" y="643511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#ISC25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90628DB-23EB-DE76-57D3-75C8FC742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-1331" y="6324498"/>
            <a:ext cx="1734042" cy="662536"/>
          </a:xfrm>
          <a:prstGeom prst="rect">
            <a:avLst/>
          </a:prstGeom>
        </p:spPr>
      </p:pic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87F0DB-9319-80E9-BA39-995C0F7F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895778"/>
              </p:ext>
            </p:extLst>
          </p:nvPr>
        </p:nvGraphicFramePr>
        <p:xfrm>
          <a:off x="5048250" y="1576916"/>
          <a:ext cx="6919717" cy="423461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08882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167295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163578">
                  <a:extLst>
                    <a:ext uri="{9D8B030D-6E8A-4147-A177-3AD203B41FA5}">
                      <a16:colId xmlns:a16="http://schemas.microsoft.com/office/drawing/2014/main" val="400829716"/>
                    </a:ext>
                  </a:extLst>
                </a:gridCol>
                <a:gridCol w="1377439">
                  <a:extLst>
                    <a:ext uri="{9D8B030D-6E8A-4147-A177-3AD203B41FA5}">
                      <a16:colId xmlns:a16="http://schemas.microsoft.com/office/drawing/2014/main" val="1812892020"/>
                    </a:ext>
                  </a:extLst>
                </a:gridCol>
                <a:gridCol w="1002523">
                  <a:extLst>
                    <a:ext uri="{9D8B030D-6E8A-4147-A177-3AD203B41FA5}">
                      <a16:colId xmlns:a16="http://schemas.microsoft.com/office/drawing/2014/main" val="3627460989"/>
                    </a:ext>
                  </a:extLst>
                </a:gridCol>
              </a:tblGrid>
              <a:tr h="675551"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/>
                        </a:rPr>
                        <a:t>MT+BMT (N=75)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/>
                        </a:rPr>
                        <a:t>BMT (N=77)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Medium"/>
                        </a:rPr>
                        <a:t>OR (95% CI)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Medium"/>
                        </a:rPr>
                        <a:t>P value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114549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Primary outcome:</a:t>
                      </a: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Lub Dub Medium" panose="020B0603030403020204" pitchFamily="34" charset="0"/>
                        </a:rPr>
                        <a:t>mRS</a:t>
                      </a: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 ≤ 2 at 3 months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45/75 (60%)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59/77 (77%)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0.42 (95% CL: 0.2-0.88)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r>
                        <a:rPr lang="en-US" sz="1600" b="0" dirty="0">
                          <a:latin typeface="Lub Dub Medium" panose="020B0603030403020204" pitchFamily="34" charset="0"/>
                        </a:rPr>
                        <a:t>0.024*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1145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Safety outcome: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Symptomatic Intracranial Hemorrhage</a:t>
                      </a:r>
                      <a:endParaRPr lang="en-US" sz="16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9/75 (12%)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5/77 </a:t>
                      </a: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(6%)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858636"/>
                  </a:ext>
                </a:extLst>
              </a:tr>
              <a:tr h="1268068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RESULTS: </a:t>
                      </a: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In patients with acute ischemic stroke, MT for distal arterial occlusions did not show a clinical benefit over BMT alone and was associated with a higher risk of symptomatic intracranial hemorrhage. </a:t>
                      </a:r>
                      <a:endParaRPr lang="en-US" sz="16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5905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A660A4B-6B10-83AF-3CD4-8319F621534F}"/>
              </a:ext>
            </a:extLst>
          </p:cNvPr>
          <p:cNvSpPr/>
          <p:nvPr/>
        </p:nvSpPr>
        <p:spPr>
          <a:xfrm>
            <a:off x="0" y="1586381"/>
            <a:ext cx="5046371" cy="4417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PURPOSE: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To evaluate the efficacy of mechanical thrombectomy (MT) combined with best medical treatment (BMT) compared to BMT alone in patients experiencing acute ischemic stroke (AIS) due to distal arterial occlusions. </a:t>
            </a:r>
          </a:p>
          <a:p>
            <a:endParaRPr lang="en-US" sz="1600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Lub Dub Medium"/>
              </a:rPr>
              <a:t>STUDY DESIGN:  </a:t>
            </a:r>
            <a:r>
              <a:rPr lang="en-US" sz="1600" dirty="0">
                <a:solidFill>
                  <a:schemeClr val="tx1"/>
                </a:solidFill>
                <a:latin typeface="Lub Dub Medium"/>
              </a:rPr>
              <a:t>Multicenter, open-label randomized controlled trial conducted in 22 French centers.</a:t>
            </a:r>
            <a:endParaRPr lang="en-US" sz="1600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Lub Dub Medium"/>
              </a:rPr>
              <a:t>KEY TAKEAWAYS: </a:t>
            </a:r>
            <a:r>
              <a:rPr lang="en-US" sz="1600" dirty="0">
                <a:solidFill>
                  <a:schemeClr val="tx1"/>
                </a:solidFill>
                <a:latin typeface="Lub Dub Medium"/>
              </a:rPr>
              <a:t>Mechanical Thrombectomy for distal arterial occlusions may not provide a clinical benefit and carries a higher risk of bleeding complications, suggesting that best medical treatment alone remains the preferred treatment in these cases</a:t>
            </a:r>
            <a:r>
              <a:rPr lang="en-US" sz="1400" dirty="0">
                <a:solidFill>
                  <a:schemeClr val="tx1"/>
                </a:solidFill>
                <a:latin typeface="Lub Dub Medium"/>
              </a:rPr>
              <a:t>. </a:t>
            </a:r>
            <a:endParaRPr lang="en-US" sz="1400" b="1" dirty="0">
              <a:solidFill>
                <a:schemeClr val="tx1"/>
              </a:solidFill>
              <a:latin typeface="Lub Dub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0C0BF0-5DC6-D380-615B-CD48A2CA7207}"/>
              </a:ext>
            </a:extLst>
          </p:cNvPr>
          <p:cNvSpPr txBox="1"/>
          <p:nvPr/>
        </p:nvSpPr>
        <p:spPr>
          <a:xfrm>
            <a:off x="4941288" y="5860421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Lub Dub Medium" panose="020B0603030403020204" pitchFamily="34" charset="0"/>
              </a:rPr>
              <a:t>*</a:t>
            </a:r>
            <a:r>
              <a:rPr lang="en-US" sz="1400" i="1" dirty="0">
                <a:latin typeface="Lub Dub Medium" panose="020B0603030403020204" pitchFamily="34" charset="0"/>
              </a:rPr>
              <a:t> After multiple imputation of missing data.</a:t>
            </a:r>
          </a:p>
        </p:txBody>
      </p:sp>
    </p:spTree>
    <p:extLst>
      <p:ext uri="{BB962C8B-B14F-4D97-AF65-F5344CB8AC3E}">
        <p14:creationId xmlns:p14="http://schemas.microsoft.com/office/powerpoint/2010/main" val="266698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2025-02-05T21:37:38+00:00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7DB1C813-1AFF-43C2-92AA-55755F8FAC25}"/>
</file>

<file path=customXml/itemProps2.xml><?xml version="1.0" encoding="utf-8"?>
<ds:datastoreItem xmlns:ds="http://schemas.openxmlformats.org/officeDocument/2006/customXml" ds:itemID="{E2C0DE6F-B9C0-4788-8F6D-2127D37AD48C}"/>
</file>

<file path=customXml/itemProps3.xml><?xml version="1.0" encoding="utf-8"?>
<ds:datastoreItem xmlns:ds="http://schemas.openxmlformats.org/officeDocument/2006/customXml" ds:itemID="{5A53C0D4-E6B0-4F75-A38E-7ACB832E47A7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273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Lub Dub Bold</vt:lpstr>
      <vt:lpstr>Lub Dub Condensed</vt:lpstr>
      <vt:lpstr>Lub Dub Medium</vt:lpstr>
      <vt:lpstr>Office Theme</vt:lpstr>
      <vt:lpstr>  DISCOUNT: Mechanical Thrombectomy in Acute Ischemic Stroke Related to         Distal Arterial Occlusion: Interim Analysis of the DISCOUNT Randomized Controlled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Sonija Shrestha</dc:creator>
  <cp:lastModifiedBy>Mu Huang</cp:lastModifiedBy>
  <cp:revision>7</cp:revision>
  <dcterms:created xsi:type="dcterms:W3CDTF">2025-02-05T18:24:01Z</dcterms:created>
  <dcterms:modified xsi:type="dcterms:W3CDTF">2025-02-05T21:34:51Z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