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C00000"/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873DB-A827-469D-B956-0BC7DB2CF8F2}" v="5" dt="2025-02-06T21:23:50.830"/>
    <p1510:client id="{EAAD0EB8-4B6C-44D6-897A-4B25F083B514}" v="1" dt="2025-02-06T21:57:46.0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6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gie Eaton" userId="57f63480-263c-4079-992b-f0c735b6b21c" providerId="ADAL" clId="{7F6873DB-A827-469D-B956-0BC7DB2CF8F2}"/>
    <pc:docChg chg="undo custSel modSld">
      <pc:chgData name="Maggie Eaton" userId="57f63480-263c-4079-992b-f0c735b6b21c" providerId="ADAL" clId="{7F6873DB-A827-469D-B956-0BC7DB2CF8F2}" dt="2025-02-06T21:43:47.404" v="938" actId="114"/>
      <pc:docMkLst>
        <pc:docMk/>
      </pc:docMkLst>
      <pc:sldChg chg="addSp modSp mod">
        <pc:chgData name="Maggie Eaton" userId="57f63480-263c-4079-992b-f0c735b6b21c" providerId="ADAL" clId="{7F6873DB-A827-469D-B956-0BC7DB2CF8F2}" dt="2025-02-06T21:43:47.404" v="938" actId="114"/>
        <pc:sldMkLst>
          <pc:docMk/>
          <pc:sldMk cId="2666981522" sldId="283"/>
        </pc:sldMkLst>
        <pc:spChg chg="mod">
          <ac:chgData name="Maggie Eaton" userId="57f63480-263c-4079-992b-f0c735b6b21c" providerId="ADAL" clId="{7F6873DB-A827-469D-B956-0BC7DB2CF8F2}" dt="2025-02-06T21:23:35.593" v="636" actId="1076"/>
          <ac:spMkLst>
            <pc:docMk/>
            <pc:sldMk cId="2666981522" sldId="283"/>
            <ac:spMk id="2" creationId="{BB8C1400-4B6C-C5EB-6554-FC8E0F41FA68}"/>
          </ac:spMkLst>
        </pc:spChg>
        <pc:spChg chg="add mod">
          <ac:chgData name="Maggie Eaton" userId="57f63480-263c-4079-992b-f0c735b6b21c" providerId="ADAL" clId="{7F6873DB-A827-469D-B956-0BC7DB2CF8F2}" dt="2025-02-06T21:23:17.698" v="635" actId="767"/>
          <ac:spMkLst>
            <pc:docMk/>
            <pc:sldMk cId="2666981522" sldId="283"/>
            <ac:spMk id="4" creationId="{5116D90E-98B5-4F58-F0F4-5824BD63BB01}"/>
          </ac:spMkLst>
        </pc:spChg>
        <pc:spChg chg="add mod">
          <ac:chgData name="Maggie Eaton" userId="57f63480-263c-4079-992b-f0c735b6b21c" providerId="ADAL" clId="{7F6873DB-A827-469D-B956-0BC7DB2CF8F2}" dt="2025-02-06T21:25:31.283" v="747" actId="403"/>
          <ac:spMkLst>
            <pc:docMk/>
            <pc:sldMk cId="2666981522" sldId="283"/>
            <ac:spMk id="5" creationId="{CB5E537F-00D3-9897-0ED4-4859A66853B4}"/>
          </ac:spMkLst>
        </pc:spChg>
        <pc:spChg chg="mod">
          <ac:chgData name="Maggie Eaton" userId="57f63480-263c-4079-992b-f0c735b6b21c" providerId="ADAL" clId="{7F6873DB-A827-469D-B956-0BC7DB2CF8F2}" dt="2025-02-06T21:34:13.702" v="874" actId="20577"/>
          <ac:spMkLst>
            <pc:docMk/>
            <pc:sldMk cId="2666981522" sldId="283"/>
            <ac:spMk id="19" creationId="{2FE55AB1-BE07-09F6-01A7-8D4AB354B2EE}"/>
          </ac:spMkLst>
        </pc:spChg>
        <pc:graphicFrameChg chg="modGraphic">
          <ac:chgData name="Maggie Eaton" userId="57f63480-263c-4079-992b-f0c735b6b21c" providerId="ADAL" clId="{7F6873DB-A827-469D-B956-0BC7DB2CF8F2}" dt="2025-02-06T21:43:47.404" v="938" actId="114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Alice Wolke" userId="d3fc20e8-9f67-4110-b5e7-8648597a3678" providerId="ADAL" clId="{EAAD0EB8-4B6C-44D6-897A-4B25F083B514}"/>
    <pc:docChg chg="undo custSel modSld">
      <pc:chgData name="Alice Wolke" userId="d3fc20e8-9f67-4110-b5e7-8648597a3678" providerId="ADAL" clId="{EAAD0EB8-4B6C-44D6-897A-4B25F083B514}" dt="2025-02-06T21:58:30.773" v="18" actId="13244"/>
      <pc:docMkLst>
        <pc:docMk/>
      </pc:docMkLst>
      <pc:sldChg chg="modSp mod">
        <pc:chgData name="Alice Wolke" userId="d3fc20e8-9f67-4110-b5e7-8648597a3678" providerId="ADAL" clId="{EAAD0EB8-4B6C-44D6-897A-4B25F083B514}" dt="2025-02-06T21:58:30.773" v="18" actId="13244"/>
        <pc:sldMkLst>
          <pc:docMk/>
          <pc:sldMk cId="2666981522" sldId="283"/>
        </pc:sldMkLst>
        <pc:spChg chg="ord">
          <ac:chgData name="Alice Wolke" userId="d3fc20e8-9f67-4110-b5e7-8648597a3678" providerId="ADAL" clId="{EAAD0EB8-4B6C-44D6-897A-4B25F083B514}" dt="2025-02-06T21:58:06.019" v="16" actId="13244"/>
          <ac:spMkLst>
            <pc:docMk/>
            <pc:sldMk cId="2666981522" sldId="283"/>
            <ac:spMk id="5" creationId="{CB5E537F-00D3-9897-0ED4-4859A66853B4}"/>
          </ac:spMkLst>
        </pc:spChg>
        <pc:spChg chg="ord">
          <ac:chgData name="Alice Wolke" userId="d3fc20e8-9f67-4110-b5e7-8648597a3678" providerId="ADAL" clId="{EAAD0EB8-4B6C-44D6-897A-4B25F083B514}" dt="2025-02-06T21:58:30.773" v="18" actId="13244"/>
          <ac:spMkLst>
            <pc:docMk/>
            <pc:sldMk cId="2666981522" sldId="283"/>
            <ac:spMk id="6" creationId="{71BCFCFE-3711-FCD3-B00D-76AA148D441F}"/>
          </ac:spMkLst>
        </pc:spChg>
        <pc:spChg chg="mod">
          <ac:chgData name="Alice Wolke" userId="d3fc20e8-9f67-4110-b5e7-8648597a3678" providerId="ADAL" clId="{EAAD0EB8-4B6C-44D6-897A-4B25F083B514}" dt="2025-02-06T21:57:21.935" v="6" actId="962"/>
          <ac:spMkLst>
            <pc:docMk/>
            <pc:sldMk cId="2666981522" sldId="283"/>
            <ac:spMk id="9" creationId="{31AF1EB7-60B2-E922-EDF7-4CCD170263B2}"/>
          </ac:spMkLst>
        </pc:spChg>
        <pc:spChg chg="mod">
          <ac:chgData name="Alice Wolke" userId="d3fc20e8-9f67-4110-b5e7-8648597a3678" providerId="ADAL" clId="{EAAD0EB8-4B6C-44D6-897A-4B25F083B514}" dt="2025-02-06T21:56:40.534" v="1" actId="962"/>
          <ac:spMkLst>
            <pc:docMk/>
            <pc:sldMk cId="2666981522" sldId="283"/>
            <ac:spMk id="10" creationId="{94BB4795-E4D2-D205-3DB9-F30BB64BFB09}"/>
          </ac:spMkLst>
        </pc:spChg>
        <pc:spChg chg="mod">
          <ac:chgData name="Alice Wolke" userId="d3fc20e8-9f67-4110-b5e7-8648597a3678" providerId="ADAL" clId="{EAAD0EB8-4B6C-44D6-897A-4B25F083B514}" dt="2025-02-06T21:57:46.049" v="13" actId="13244"/>
          <ac:spMkLst>
            <pc:docMk/>
            <pc:sldMk cId="2666981522" sldId="283"/>
            <ac:spMk id="15" creationId="{C2936786-FE6D-43C3-5981-0BB8C7E1E2CC}"/>
          </ac:spMkLst>
        </pc:spChg>
        <pc:graphicFrameChg chg="ord">
          <ac:chgData name="Alice Wolke" userId="d3fc20e8-9f67-4110-b5e7-8648597a3678" providerId="ADAL" clId="{EAAD0EB8-4B6C-44D6-897A-4B25F083B514}" dt="2025-02-06T21:57:53.155" v="14" actId="13244"/>
          <ac:graphicFrameMkLst>
            <pc:docMk/>
            <pc:sldMk cId="2666981522" sldId="283"/>
            <ac:graphicFrameMk id="20" creationId="{A187F0DB-9319-80E9-BA39-995C0F7F652D}"/>
          </ac:graphicFrameMkLst>
        </pc:graphicFrameChg>
        <pc:picChg chg="mod ord">
          <ac:chgData name="Alice Wolke" userId="d3fc20e8-9f67-4110-b5e7-8648597a3678" providerId="ADAL" clId="{EAAD0EB8-4B6C-44D6-897A-4B25F083B514}" dt="2025-02-06T21:58:20.494" v="17" actId="13244"/>
          <ac:picMkLst>
            <pc:docMk/>
            <pc:sldMk cId="2666981522" sldId="283"/>
            <ac:picMk id="3" creationId="{A9303916-D19E-C70A-FBBC-F40FA95DAFDF}"/>
          </ac:picMkLst>
        </pc:picChg>
        <pc:picChg chg="mod ord">
          <ac:chgData name="Alice Wolke" userId="d3fc20e8-9f67-4110-b5e7-8648597a3678" providerId="ADAL" clId="{EAAD0EB8-4B6C-44D6-897A-4B25F083B514}" dt="2025-02-06T21:57:39.044" v="12" actId="13244"/>
          <ac:picMkLst>
            <pc:docMk/>
            <pc:sldMk cId="2666981522" sldId="283"/>
            <ac:picMk id="14" creationId="{ED2256E3-026D-8BA4-BB82-B82DF683A68B}"/>
          </ac:picMkLst>
        </pc:picChg>
        <pc:picChg chg="mod ord">
          <ac:chgData name="Alice Wolke" userId="d3fc20e8-9f67-4110-b5e7-8648597a3678" providerId="ADAL" clId="{EAAD0EB8-4B6C-44D6-897A-4B25F083B514}" dt="2025-02-06T21:57:58.905" v="15" actId="13244"/>
          <ac:picMkLst>
            <pc:docMk/>
            <pc:sldMk cId="2666981522" sldId="283"/>
            <ac:picMk id="16" creationId="{A90628DB-23EB-DE76-57D3-75C8FC7423B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17A84-7FB8-7CA4-9B84-FE7508346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81AF8DD-DFCB-EE36-9AFC-F4D5720D0E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A865E8-DF2F-CFE4-5490-AEFDF92BD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86726-D663-C4A2-D956-039112061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D45B66-97FF-E6D3-1A15-6EE37C17C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1400-4B6C-C5EB-6554-FC8E0F41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972" y="-24309"/>
            <a:ext cx="12192000" cy="1199071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C3FIT</a:t>
            </a:r>
            <a:br>
              <a:rPr lang="en-US" sz="1400" b="1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</a:br>
            <a:endParaRPr lang="en-US" sz="1400" b="1" dirty="0">
              <a:solidFill>
                <a:schemeClr val="bg1"/>
              </a:solidFill>
              <a:latin typeface="Lub Dub Medium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5E537F-00D3-9897-0ED4-4859A66853B4}"/>
              </a:ext>
            </a:extLst>
          </p:cNvPr>
          <p:cNvSpPr txBox="1"/>
          <p:nvPr/>
        </p:nvSpPr>
        <p:spPr>
          <a:xfrm>
            <a:off x="1874746" y="588309"/>
            <a:ext cx="9772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Lub Dub Bold" panose="020B0803030403020204" pitchFamily="34" charset="0"/>
                <a:ea typeface="+mj-ea"/>
                <a:cs typeface="Arial" panose="020B0604020202020204" pitchFamily="34" charset="0"/>
              </a:rPr>
              <a:t>Coordinated, Comprehensive, Family-Based, Integrate, Technology-Enabled Post-Stroke Care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BB4795-E4D2-D205-3DB9-F30BB64BF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AF1EB7-60B2-E922-EDF7-4CCD17026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pic>
        <p:nvPicPr>
          <p:cNvPr id="14" name="Picture 13" descr="American Heart Association logo">
            <a:extLst>
              <a:ext uri="{FF2B5EF4-FFF2-40B4-BE49-F238E27FC236}">
                <a16:creationId xmlns:a16="http://schemas.microsoft.com/office/drawing/2014/main" id="{ED2256E3-026D-8BA4-BB82-B82DF683A6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61" cy="822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303916-D19E-C70A-FBBC-F40FA95DA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5672" y="2587084"/>
            <a:ext cx="2147616" cy="287341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FE55AB1-BE07-09F6-01A7-8D4AB354B2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586381"/>
            <a:ext cx="5046371" cy="4417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Lub Dub Medium" panose="020B0603030403020204" pitchFamily="34" charset="0"/>
              </a:rPr>
              <a:t>PURPOSE: </a:t>
            </a:r>
            <a:r>
              <a:rPr lang="en-US" sz="1400" kern="0" dirty="0">
                <a:solidFill>
                  <a:srgbClr val="000000"/>
                </a:solidFill>
                <a:latin typeface="Lub Dub Medium" panose="020B0603030403020204" pitchFamily="34" charset="0"/>
              </a:rPr>
              <a:t>A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ssessed the effectiveness of post-stroke care using the comprehensive or </a:t>
            </a:r>
            <a:r>
              <a:rPr lang="en-US" sz="1400" kern="0" dirty="0">
                <a:solidFill>
                  <a:srgbClr val="000000"/>
                </a:solidFill>
                <a:latin typeface="Lub Dub Medium" panose="020B0603030403020204" pitchFamily="34" charset="0"/>
                <a:ea typeface="Times New Roman" panose="02020603050405020304" pitchFamily="18" charset="0"/>
              </a:rPr>
              <a:t>p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rimary </a:t>
            </a:r>
            <a:r>
              <a:rPr lang="en-US" sz="1400" kern="0" dirty="0">
                <a:solidFill>
                  <a:srgbClr val="000000"/>
                </a:solidFill>
                <a:latin typeface="Lub Dub Medium" panose="020B0603030403020204" pitchFamily="34" charset="0"/>
                <a:ea typeface="Times New Roman" panose="02020603050405020304" pitchFamily="18" charset="0"/>
              </a:rPr>
              <a:t>s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troke </a:t>
            </a:r>
            <a:r>
              <a:rPr lang="en-US" sz="1400" kern="0" dirty="0">
                <a:solidFill>
                  <a:srgbClr val="000000"/>
                </a:solidFill>
                <a:latin typeface="Lub Dub Medium" panose="020B0603030403020204" pitchFamily="34" charset="0"/>
                <a:ea typeface="Times New Roman" panose="02020603050405020304" pitchFamily="18" charset="0"/>
              </a:rPr>
              <a:t>c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are (CSC/PSC) model compared to an integrated, coordinated, technology-enabled Integrated Stroke Practice Unit (ISPU) model at 12 months post stroke discharge. </a:t>
            </a:r>
            <a:r>
              <a:rPr lang="en-US" sz="1400" kern="0" dirty="0">
                <a:solidFill>
                  <a:srgbClr val="000000"/>
                </a:solidFill>
                <a:latin typeface="Lub Dub Medium" panose="020B0603030403020204" pitchFamily="34" charset="0"/>
                <a:ea typeface="Times New Roman" panose="02020603050405020304" pitchFamily="18" charset="0"/>
              </a:rPr>
              <a:t>Primary outcomes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 measured were health-related </a:t>
            </a:r>
            <a:r>
              <a:rPr lang="en-US" sz="1400" kern="0" dirty="0">
                <a:solidFill>
                  <a:srgbClr val="000000"/>
                </a:solidFill>
                <a:latin typeface="Lub Dub Medium" panose="020B0603030403020204" pitchFamily="34" charset="0"/>
                <a:ea typeface="Times New Roman" panose="02020603050405020304" pitchFamily="18" charset="0"/>
              </a:rPr>
              <a:t>quality of life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 (SIS), functional health outcome (mRS) and intermediate outcomes </a:t>
            </a:r>
            <a:r>
              <a:rPr lang="en-US" sz="1400" kern="0" dirty="0">
                <a:solidFill>
                  <a:srgbClr val="000000"/>
                </a:solidFill>
                <a:latin typeface="Lub Dub Medium" panose="020B0603030403020204" pitchFamily="34" charset="0"/>
                <a:ea typeface="Times New Roman" panose="02020603050405020304" pitchFamily="18" charset="0"/>
              </a:rPr>
              <a:t>(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BP, diet, LDL-C, physical activity,HbA1c and smoking cessation).</a:t>
            </a:r>
          </a:p>
          <a:p>
            <a:endParaRPr lang="en-US" sz="1100" kern="0" dirty="0">
              <a:solidFill>
                <a:srgbClr val="000000"/>
              </a:solidFill>
              <a:latin typeface="Lub Dub Medium" panose="020B0603030403020204" pitchFamily="34" charset="0"/>
              <a:ea typeface="Times New Roman" panose="02020603050405020304" pitchFamily="18" charset="0"/>
            </a:endParaRPr>
          </a:p>
          <a:p>
            <a:endParaRPr lang="en-US" sz="14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Lub Dub Medium" panose="020B0603030403020204" pitchFamily="34" charset="0"/>
              </a:rPr>
              <a:t>STUDY DESIGN: </a:t>
            </a:r>
            <a:r>
              <a:rPr lang="en-US" sz="1400" dirty="0">
                <a:solidFill>
                  <a:schemeClr val="tx1"/>
                </a:solidFill>
                <a:latin typeface="Lub Dub Medium" panose="020B0603030403020204" pitchFamily="34" charset="0"/>
              </a:rPr>
              <a:t>The</a:t>
            </a:r>
            <a:r>
              <a:rPr lang="en-US" sz="1400" b="1" dirty="0">
                <a:solidFill>
                  <a:schemeClr val="tx1"/>
                </a:solidFill>
                <a:latin typeface="Lub Dub Medium" panose="020B0603030403020204" pitchFamily="34" charset="0"/>
              </a:rPr>
              <a:t> 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C3FIT trial </a:t>
            </a:r>
            <a:r>
              <a:rPr lang="en-US" sz="1400" kern="0" dirty="0">
                <a:solidFill>
                  <a:srgbClr val="000000"/>
                </a:solidFill>
                <a:latin typeface="Lub Dub Medium" panose="020B0603030403020204" pitchFamily="34" charset="0"/>
                <a:ea typeface="Times New Roman" panose="02020603050405020304" pitchFamily="18" charset="0"/>
              </a:rPr>
              <a:t>was</a:t>
            </a:r>
            <a:r>
              <a:rPr lang="en-US" sz="1400" kern="0" dirty="0">
                <a:solidFill>
                  <a:srgbClr val="000000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 a protocol-driven multicenter cluster-randomized trial.</a:t>
            </a:r>
            <a:endParaRPr lang="en-US" sz="1400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endParaRPr lang="en-US" sz="14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Lub Dub Medium" panose="020B0603030403020204" pitchFamily="34" charset="0"/>
              </a:rPr>
              <a:t>KEY TAKEAWAYS: </a:t>
            </a:r>
            <a:r>
              <a:rPr lang="en-US" sz="1400" dirty="0">
                <a:solidFill>
                  <a:schemeClr val="tx1"/>
                </a:solidFill>
                <a:latin typeface="Lub Dub Medium" panose="020B0603030403020204" pitchFamily="34" charset="0"/>
              </a:rPr>
              <a:t>Based on study results, CSCs have the potential for further improvements, as the CSC+ISPU model demonstrated better risk factor outcomes. Additionally, future research is needed to assess outcomes to 2+ years post-stroke and compare  CSC+ISPU with non-CSC certified stroke centers.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187F0DB-9319-80E9-BA39-995C0F7F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85350"/>
              </p:ext>
            </p:extLst>
          </p:nvPr>
        </p:nvGraphicFramePr>
        <p:xfrm>
          <a:off x="5046370" y="1556657"/>
          <a:ext cx="6612230" cy="453996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09973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842024">
                  <a:extLst>
                    <a:ext uri="{9D8B030D-6E8A-4147-A177-3AD203B41FA5}">
                      <a16:colId xmlns:a16="http://schemas.microsoft.com/office/drawing/2014/main" val="3538238924"/>
                    </a:ext>
                  </a:extLst>
                </a:gridCol>
                <a:gridCol w="1779370">
                  <a:extLst>
                    <a:ext uri="{9D8B030D-6E8A-4147-A177-3AD203B41FA5}">
                      <a16:colId xmlns:a16="http://schemas.microsoft.com/office/drawing/2014/main" val="400829716"/>
                    </a:ext>
                  </a:extLst>
                </a:gridCol>
                <a:gridCol w="1080863">
                  <a:extLst>
                    <a:ext uri="{9D8B030D-6E8A-4147-A177-3AD203B41FA5}">
                      <a16:colId xmlns:a16="http://schemas.microsoft.com/office/drawing/2014/main" val="3627460989"/>
                    </a:ext>
                  </a:extLst>
                </a:gridCol>
              </a:tblGrid>
              <a:tr h="11044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Primary Outcome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ISPU+CSC </a:t>
                      </a:r>
                      <a:r>
                        <a:rPr lang="en-US" sz="1600" dirty="0">
                          <a:latin typeface="Lub Dub Medium" panose="020B0603030403020204" pitchFamily="34" charset="0"/>
                          <a:cs typeface="Arial Narrow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  <a:cs typeface="Arial Narrow"/>
                        </a:rPr>
                        <a:t>(n=616)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OR (95% CI)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CSC </a:t>
                      </a:r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(n=580)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OR (95% CI)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</a:rPr>
                        <a:t>P value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100737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SIS at 12 month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11.1 (8.30-13.9)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11.4 (9.13-13.6)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0.53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947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Lub Dub Medium" panose="020B0603030403020204" pitchFamily="34" charset="0"/>
                        </a:rPr>
                        <a:t>mRS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at 12 months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2.17 (1.59-2.96)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2.16 (1.57-2.97)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0.92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858636"/>
                  </a:ext>
                </a:extLst>
              </a:tr>
              <a:tr h="1244408">
                <a:tc gridSpan="4"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</a:rPr>
                        <a:t>RESULTS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</a:rPr>
                        <a:t>: 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</a:rPr>
                        <a:t> CSC+ISPU compared to CSC alone improved post-stroke risk factors, with the greatest effects observed in diet, BP, and LDL-C. However, these</a:t>
                      </a:r>
                      <a:r>
                        <a:rPr lang="en-GB" sz="140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 improvements did not result in better functional outcomes or health related quality of life.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</a:endParaRPr>
                    </a:p>
                    <a:p>
                      <a:endParaRPr lang="en-US" sz="1600" b="0" i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59053"/>
                  </a:ext>
                </a:extLst>
              </a:tr>
            </a:tbl>
          </a:graphicData>
        </a:graphic>
      </p:graphicFrame>
      <p:pic>
        <p:nvPicPr>
          <p:cNvPr id="16" name="Picture 15" descr="International Stroke Conference logo">
            <a:extLst>
              <a:ext uri="{FF2B5EF4-FFF2-40B4-BE49-F238E27FC236}">
                <a16:creationId xmlns:a16="http://schemas.microsoft.com/office/drawing/2014/main" id="{A90628DB-23EB-DE76-57D3-75C8FC7423B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1331" y="6324498"/>
            <a:ext cx="1734042" cy="662536"/>
          </a:xfrm>
          <a:prstGeom prst="rect">
            <a:avLst/>
          </a:prstGeom>
        </p:spPr>
      </p:pic>
      <p:sp>
        <p:nvSpPr>
          <p:cNvPr id="15" name="TextBox 4">
            <a:extLst>
              <a:ext uri="{FF2B5EF4-FFF2-40B4-BE49-F238E27FC236}">
                <a16:creationId xmlns:a16="http://schemas.microsoft.com/office/drawing/2014/main" id="{C2936786-FE6D-43C3-5981-0BB8C7E1E2CC}"/>
              </a:ext>
            </a:extLst>
          </p:cNvPr>
          <p:cNvSpPr txBox="1">
            <a:spLocks/>
          </p:cNvSpPr>
          <p:nvPr/>
        </p:nvSpPr>
        <p:spPr bwMode="auto">
          <a:xfrm>
            <a:off x="2467150" y="6391233"/>
            <a:ext cx="7410893" cy="54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</a:t>
            </a:r>
            <a:r>
              <a:rPr lang="en-US" altLang="en-US" sz="1100" i="1" dirty="0">
                <a:solidFill>
                  <a:schemeClr val="bg1"/>
                </a:solidFill>
                <a:latin typeface="Lub Dub Medium" panose="020B0603030403020204" pitchFamily="34" charset="0"/>
              </a:rPr>
              <a:t>by 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0"/>
              </a:rPr>
              <a:t>George Howard</a:t>
            </a:r>
            <a:r>
              <a:rPr lang="en-US" sz="9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,  DrPH, University of Birmingham Alabama, </a:t>
            </a:r>
            <a:r>
              <a:rPr lang="en-US" sz="900" i="1" dirty="0">
                <a:solidFill>
                  <a:schemeClr val="bg1"/>
                </a:solidFill>
                <a:latin typeface="Lub Dub Medium" panose="020B0603030403020204" pitchFamily="34" charset="0"/>
              </a:rPr>
              <a:t>AL. 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International Stroke Conference 2025. 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2025,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CFCFE-3711-FCD3-B00D-76AA148D44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5212" y="6435117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#ISC25</a:t>
            </a:r>
          </a:p>
        </p:txBody>
      </p:sp>
    </p:spTree>
    <p:extLst>
      <p:ext uri="{BB962C8B-B14F-4D97-AF65-F5344CB8AC3E}">
        <p14:creationId xmlns:p14="http://schemas.microsoft.com/office/powerpoint/2010/main" val="266698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0da055a4-b6ec-4bb6-a3de-4e050d793ca6"/>
    <ds:schemaRef ds:uri="5f954091-2455-4b8c-90bc-f231fbff24c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305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C3FIT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9</cp:revision>
  <dcterms:created xsi:type="dcterms:W3CDTF">2023-10-18T15:02:58Z</dcterms:created>
  <dcterms:modified xsi:type="dcterms:W3CDTF">2025-02-06T21:58:31Z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