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8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BC48578-B4B4-2150-8D3D-B189E0F764AE}" name="Paul St. Laurent" initials="PS" userId="S::Paul.StLaurent@heart.org::2e46ad51-cb08-4cb1-833f-88978fb9af8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D0D"/>
    <a:srgbClr val="C00000"/>
    <a:srgbClr val="ECEBEB"/>
    <a:srgbClr val="E7E6E6"/>
    <a:srgbClr val="D0CECE"/>
    <a:srgbClr val="F1F1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6873DB-A827-469D-B956-0BC7DB2CF8F2}" v="5" dt="2025-02-06T21:23:50.830"/>
    <p1510:client id="{EAAD0EB8-4B6C-44D6-897A-4B25F083B514}" v="1" dt="2025-02-06T21:57:46.0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6" y="6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ggie Eaton" userId="57f63480-263c-4079-992b-f0c735b6b21c" providerId="ADAL" clId="{7F6873DB-A827-469D-B956-0BC7DB2CF8F2}"/>
    <pc:docChg chg="undo custSel modSld">
      <pc:chgData name="Maggie Eaton" userId="57f63480-263c-4079-992b-f0c735b6b21c" providerId="ADAL" clId="{7F6873DB-A827-469D-B956-0BC7DB2CF8F2}" dt="2025-02-06T21:43:47.404" v="938" actId="114"/>
      <pc:docMkLst>
        <pc:docMk/>
      </pc:docMkLst>
      <pc:sldChg chg="addSp modSp mod">
        <pc:chgData name="Maggie Eaton" userId="57f63480-263c-4079-992b-f0c735b6b21c" providerId="ADAL" clId="{7F6873DB-A827-469D-B956-0BC7DB2CF8F2}" dt="2025-02-06T21:43:47.404" v="938" actId="114"/>
        <pc:sldMkLst>
          <pc:docMk/>
          <pc:sldMk cId="2666981522" sldId="283"/>
        </pc:sldMkLst>
        <pc:spChg chg="mod">
          <ac:chgData name="Maggie Eaton" userId="57f63480-263c-4079-992b-f0c735b6b21c" providerId="ADAL" clId="{7F6873DB-A827-469D-B956-0BC7DB2CF8F2}" dt="2025-02-06T21:23:35.593" v="636" actId="1076"/>
          <ac:spMkLst>
            <pc:docMk/>
            <pc:sldMk cId="2666981522" sldId="283"/>
            <ac:spMk id="2" creationId="{BB8C1400-4B6C-C5EB-6554-FC8E0F41FA68}"/>
          </ac:spMkLst>
        </pc:spChg>
        <pc:spChg chg="add mod">
          <ac:chgData name="Maggie Eaton" userId="57f63480-263c-4079-992b-f0c735b6b21c" providerId="ADAL" clId="{7F6873DB-A827-469D-B956-0BC7DB2CF8F2}" dt="2025-02-06T21:23:17.698" v="635" actId="767"/>
          <ac:spMkLst>
            <pc:docMk/>
            <pc:sldMk cId="2666981522" sldId="283"/>
            <ac:spMk id="4" creationId="{5116D90E-98B5-4F58-F0F4-5824BD63BB01}"/>
          </ac:spMkLst>
        </pc:spChg>
        <pc:spChg chg="add mod">
          <ac:chgData name="Maggie Eaton" userId="57f63480-263c-4079-992b-f0c735b6b21c" providerId="ADAL" clId="{7F6873DB-A827-469D-B956-0BC7DB2CF8F2}" dt="2025-02-06T21:25:31.283" v="747" actId="403"/>
          <ac:spMkLst>
            <pc:docMk/>
            <pc:sldMk cId="2666981522" sldId="283"/>
            <ac:spMk id="5" creationId="{CB5E537F-00D3-9897-0ED4-4859A66853B4}"/>
          </ac:spMkLst>
        </pc:spChg>
        <pc:spChg chg="mod">
          <ac:chgData name="Maggie Eaton" userId="57f63480-263c-4079-992b-f0c735b6b21c" providerId="ADAL" clId="{7F6873DB-A827-469D-B956-0BC7DB2CF8F2}" dt="2025-02-06T21:34:13.702" v="874" actId="20577"/>
          <ac:spMkLst>
            <pc:docMk/>
            <pc:sldMk cId="2666981522" sldId="283"/>
            <ac:spMk id="19" creationId="{2FE55AB1-BE07-09F6-01A7-8D4AB354B2EE}"/>
          </ac:spMkLst>
        </pc:spChg>
        <pc:graphicFrameChg chg="modGraphic">
          <ac:chgData name="Maggie Eaton" userId="57f63480-263c-4079-992b-f0c735b6b21c" providerId="ADAL" clId="{7F6873DB-A827-469D-B956-0BC7DB2CF8F2}" dt="2025-02-06T21:43:47.404" v="938" actId="114"/>
          <ac:graphicFrameMkLst>
            <pc:docMk/>
            <pc:sldMk cId="2666981522" sldId="283"/>
            <ac:graphicFrameMk id="20" creationId="{A187F0DB-9319-80E9-BA39-995C0F7F652D}"/>
          </ac:graphicFrameMkLst>
        </pc:graphicFrameChg>
      </pc:sldChg>
    </pc:docChg>
  </pc:docChgLst>
  <pc:docChgLst>
    <pc:chgData name="Alice Wolke" userId="d3fc20e8-9f67-4110-b5e7-8648597a3678" providerId="ADAL" clId="{EAAD0EB8-4B6C-44D6-897A-4B25F083B514}"/>
    <pc:docChg chg="undo custSel modSld">
      <pc:chgData name="Alice Wolke" userId="d3fc20e8-9f67-4110-b5e7-8648597a3678" providerId="ADAL" clId="{EAAD0EB8-4B6C-44D6-897A-4B25F083B514}" dt="2025-02-06T21:58:30.773" v="18" actId="13244"/>
      <pc:docMkLst>
        <pc:docMk/>
      </pc:docMkLst>
      <pc:sldChg chg="modSp mod">
        <pc:chgData name="Alice Wolke" userId="d3fc20e8-9f67-4110-b5e7-8648597a3678" providerId="ADAL" clId="{EAAD0EB8-4B6C-44D6-897A-4B25F083B514}" dt="2025-02-06T21:58:30.773" v="18" actId="13244"/>
        <pc:sldMkLst>
          <pc:docMk/>
          <pc:sldMk cId="2666981522" sldId="283"/>
        </pc:sldMkLst>
        <pc:spChg chg="ord">
          <ac:chgData name="Alice Wolke" userId="d3fc20e8-9f67-4110-b5e7-8648597a3678" providerId="ADAL" clId="{EAAD0EB8-4B6C-44D6-897A-4B25F083B514}" dt="2025-02-06T21:58:06.019" v="16" actId="13244"/>
          <ac:spMkLst>
            <pc:docMk/>
            <pc:sldMk cId="2666981522" sldId="283"/>
            <ac:spMk id="5" creationId="{CB5E537F-00D3-9897-0ED4-4859A66853B4}"/>
          </ac:spMkLst>
        </pc:spChg>
        <pc:spChg chg="ord">
          <ac:chgData name="Alice Wolke" userId="d3fc20e8-9f67-4110-b5e7-8648597a3678" providerId="ADAL" clId="{EAAD0EB8-4B6C-44D6-897A-4B25F083B514}" dt="2025-02-06T21:58:30.773" v="18" actId="13244"/>
          <ac:spMkLst>
            <pc:docMk/>
            <pc:sldMk cId="2666981522" sldId="283"/>
            <ac:spMk id="6" creationId="{71BCFCFE-3711-FCD3-B00D-76AA148D441F}"/>
          </ac:spMkLst>
        </pc:spChg>
        <pc:spChg chg="mod">
          <ac:chgData name="Alice Wolke" userId="d3fc20e8-9f67-4110-b5e7-8648597a3678" providerId="ADAL" clId="{EAAD0EB8-4B6C-44D6-897A-4B25F083B514}" dt="2025-02-06T21:57:21.935" v="6" actId="962"/>
          <ac:spMkLst>
            <pc:docMk/>
            <pc:sldMk cId="2666981522" sldId="283"/>
            <ac:spMk id="9" creationId="{31AF1EB7-60B2-E922-EDF7-4CCD170263B2}"/>
          </ac:spMkLst>
        </pc:spChg>
        <pc:spChg chg="mod">
          <ac:chgData name="Alice Wolke" userId="d3fc20e8-9f67-4110-b5e7-8648597a3678" providerId="ADAL" clId="{EAAD0EB8-4B6C-44D6-897A-4B25F083B514}" dt="2025-02-06T21:56:40.534" v="1" actId="962"/>
          <ac:spMkLst>
            <pc:docMk/>
            <pc:sldMk cId="2666981522" sldId="283"/>
            <ac:spMk id="10" creationId="{94BB4795-E4D2-D205-3DB9-F30BB64BFB09}"/>
          </ac:spMkLst>
        </pc:spChg>
        <pc:spChg chg="mod">
          <ac:chgData name="Alice Wolke" userId="d3fc20e8-9f67-4110-b5e7-8648597a3678" providerId="ADAL" clId="{EAAD0EB8-4B6C-44D6-897A-4B25F083B514}" dt="2025-02-06T21:57:46.049" v="13" actId="13244"/>
          <ac:spMkLst>
            <pc:docMk/>
            <pc:sldMk cId="2666981522" sldId="283"/>
            <ac:spMk id="15" creationId="{C2936786-FE6D-43C3-5981-0BB8C7E1E2CC}"/>
          </ac:spMkLst>
        </pc:spChg>
        <pc:graphicFrameChg chg="ord">
          <ac:chgData name="Alice Wolke" userId="d3fc20e8-9f67-4110-b5e7-8648597a3678" providerId="ADAL" clId="{EAAD0EB8-4B6C-44D6-897A-4B25F083B514}" dt="2025-02-06T21:57:53.155" v="14" actId="13244"/>
          <ac:graphicFrameMkLst>
            <pc:docMk/>
            <pc:sldMk cId="2666981522" sldId="283"/>
            <ac:graphicFrameMk id="20" creationId="{A187F0DB-9319-80E9-BA39-995C0F7F652D}"/>
          </ac:graphicFrameMkLst>
        </pc:graphicFrameChg>
        <pc:picChg chg="mod ord">
          <ac:chgData name="Alice Wolke" userId="d3fc20e8-9f67-4110-b5e7-8648597a3678" providerId="ADAL" clId="{EAAD0EB8-4B6C-44D6-897A-4B25F083B514}" dt="2025-02-06T21:58:20.494" v="17" actId="13244"/>
          <ac:picMkLst>
            <pc:docMk/>
            <pc:sldMk cId="2666981522" sldId="283"/>
            <ac:picMk id="3" creationId="{A9303916-D19E-C70A-FBBC-F40FA95DAFDF}"/>
          </ac:picMkLst>
        </pc:picChg>
        <pc:picChg chg="mod ord">
          <ac:chgData name="Alice Wolke" userId="d3fc20e8-9f67-4110-b5e7-8648597a3678" providerId="ADAL" clId="{EAAD0EB8-4B6C-44D6-897A-4B25F083B514}" dt="2025-02-06T21:57:39.044" v="12" actId="13244"/>
          <ac:picMkLst>
            <pc:docMk/>
            <pc:sldMk cId="2666981522" sldId="283"/>
            <ac:picMk id="14" creationId="{ED2256E3-026D-8BA4-BB82-B82DF683A68B}"/>
          </ac:picMkLst>
        </pc:picChg>
        <pc:picChg chg="mod ord">
          <ac:chgData name="Alice Wolke" userId="d3fc20e8-9f67-4110-b5e7-8648597a3678" providerId="ADAL" clId="{EAAD0EB8-4B6C-44D6-897A-4B25F083B514}" dt="2025-02-06T21:57:58.905" v="15" actId="13244"/>
          <ac:picMkLst>
            <pc:docMk/>
            <pc:sldMk cId="2666981522" sldId="283"/>
            <ac:picMk id="16" creationId="{A90628DB-23EB-DE76-57D3-75C8FC7423B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3C0AD-742E-4202-A331-F6E3BF6C6213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83EC8-977C-4B4A-AB8A-3CE30B791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70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C17A84-7FB8-7CA4-9B84-FE7508346E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81AF8DD-DFCB-EE36-9AFC-F4D5720D0EC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2A865E8-DF2F-CFE4-5490-AEFDF92BD4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86726-D663-C4A2-D956-039112061E4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349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19092-395F-7CB6-DCB1-B3E2FB083E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3E0962-C099-9F6C-B624-D8A0D6CA0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51783-AE99-EEDD-FE17-CFA1462FD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E814B-1C0A-7E22-0CD7-61975D7FB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37960-A5A5-6912-3F02-8C9A63DDC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377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A85D9-D444-39A0-6BE6-6667B2D2E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EAF96-E670-903B-0831-EF826A522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B433D-2A05-D455-9661-A3D89A4B0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549AF-9A2F-7E04-B958-F8470172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ACE69-D57D-25B6-6624-0486BDD6D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4E9540-AF15-DA58-72EE-DDFC79A87C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BA375F-C416-DB53-7E42-6966BE5EA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DA8CE-361F-EB8A-F848-EAC8288E2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502B1-9255-DBDB-CD9D-4DFE4CD68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23326-0A16-8AD1-9AA7-0BCA48D1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64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3987" y="819631"/>
            <a:ext cx="11024027" cy="1234944"/>
          </a:xfrm>
        </p:spPr>
        <p:txBody>
          <a:bodyPr/>
          <a:lstStyle/>
          <a:p>
            <a:r>
              <a:rPr lang="en-US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83987" y="2054577"/>
            <a:ext cx="5346807" cy="4122387"/>
          </a:xfrm>
        </p:spPr>
        <p:txBody>
          <a:bodyPr/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80963" y="2054575"/>
            <a:ext cx="5346807" cy="4122388"/>
          </a:xfrm>
        </p:spPr>
        <p:txBody>
          <a:bodyPr/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3986" y="6356351"/>
            <a:ext cx="73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0922" y="6356351"/>
            <a:ext cx="7701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11367911" y="6356351"/>
            <a:ext cx="0" cy="365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902026" y="6356351"/>
            <a:ext cx="1326980" cy="36512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8155" y="6356352"/>
            <a:ext cx="1600861" cy="365125"/>
          </a:xfrm>
        </p:spPr>
        <p:txBody>
          <a:bodyPr anchor="ctr">
            <a:normAutofit/>
          </a:bodyPr>
          <a:lstStyle>
            <a:lvl1pPr algn="r">
              <a:defRPr sz="1067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2836" y="1440874"/>
            <a:ext cx="9096109" cy="428813"/>
          </a:xfrm>
        </p:spPr>
        <p:txBody>
          <a:bodyPr>
            <a:normAutofit/>
          </a:bodyPr>
          <a:lstStyle>
            <a:lvl1pPr>
              <a:defRPr sz="2133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Subtitle is </a:t>
            </a:r>
            <a:r>
              <a:rPr lang="en-US" err="1"/>
              <a:t>Lub</a:t>
            </a:r>
            <a:r>
              <a:rPr lang="en-US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33528" y="123552"/>
            <a:ext cx="715037" cy="38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125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D132D-0FF0-C8A1-3859-AF1FE7246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F5BBB-4947-249F-8480-16A157228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59F1F-C6E2-E178-00B6-544E16A5C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84A4F-B17F-3903-D130-1D7E232E8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C4EDB-0C54-A16D-60F4-4B3108F44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79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CF085-8DD1-441B-2546-BC42F36B5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87B9D-3247-0961-0DD7-8F20612AE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4A2A6-1CFA-B948-A91F-0DDB145F0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C05C7-CC9C-562C-09C3-C2AB61D5C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CBBBF-4D05-634D-3F03-30E2CA376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1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34520-C003-5CE4-9D40-7D0860012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EAE11-EED2-5155-34D2-3C52C95B41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45A49-48BA-2601-F84D-E3A6AFD5B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7B3FDC-6EAF-53A7-7E2A-EB3F0C18F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C98957-8D17-0984-C7A1-40D5BD7E3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9C3BAE-C3B5-CB21-BA5E-35D83DC84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11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171E1-0F37-D2E9-D8D1-1266B31BC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F3D0F-668C-6B82-0446-FD8141F3F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29EB99-5487-381A-0955-947654BCB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139ABE-8705-FC43-740E-573FB26E7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4C55A8-7365-E250-5909-A4DB67F408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AD717F-98E3-B2C3-FFA7-7EAA2018A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459578-C4B7-6EDF-7B23-0D895926F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74F1F2-B2F4-2A5A-01E7-DD387A6AA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2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A2EEC-6248-4931-8C2A-D8E0438D6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96E734-9063-06AE-F9D1-E366E1871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95AD80-5C7D-5598-FE6B-7DC88B54A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610E2D-EBDA-3408-4417-5B449D569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5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EDE18-D2FA-A239-846E-247EC11F2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F0A159-7974-E46F-93DC-17D7B7A1B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92ED2A-72AF-0E89-6552-B42A58B26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35EE0-F17F-E501-FB62-7B0D272B3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D5809-5AAB-0D38-2066-EEFC2A01D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F754FB-A4B9-D326-C087-AB1490BB6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BDB54-90A5-8CF7-E4C5-2EA74EFA0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44124C-7CC0-958D-D2D1-F82B96FA3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310D5-AC69-6D71-BC35-AD40F8C3B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9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7B0AC-CB3B-C82F-45D7-D614BDE1D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11B76D-730D-AFF5-42A5-B866940120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5622D4-EFD8-7DF6-A232-E57F93DA2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A0FE4-0569-ADD0-A3DE-46A15DA86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4A6B4-0DC4-7C6D-95F4-ABDA29519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C86BD-F329-29EB-90E1-A8188A732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5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D75B6F-546E-03D6-4A14-A9B3AB8D7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47DDD3-4237-7BFF-F93E-8C792DC86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99E17F-99B3-5327-30B5-68F075B1FE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C5A2E-8A45-4660-9183-626E6C610D0E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C8064-A138-0282-F0AC-A270A7ED4D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E3105-822F-C9E2-58D6-27C84AA581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5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5D45B66-97FF-E6D3-1A15-6EE37C17C8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C1400-4B6C-C5EB-6554-FC8E0F41F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7972" y="-24309"/>
            <a:ext cx="12192000" cy="1199071"/>
          </a:xfrm>
          <a:solidFill>
            <a:srgbClr val="C10E20"/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C3FIT</a:t>
            </a:r>
            <a:br>
              <a:rPr lang="en-US" sz="1400" b="1" dirty="0">
                <a:solidFill>
                  <a:schemeClr val="bg1"/>
                </a:solidFill>
                <a:latin typeface="Lub Dub Medium" panose="020B0603030403020204" pitchFamily="34" charset="0"/>
                <a:cs typeface="Arial" panose="020B0604020202020204" pitchFamily="34" charset="0"/>
              </a:rPr>
            </a:br>
            <a:endParaRPr lang="en-US" sz="1400" b="1" dirty="0">
              <a:solidFill>
                <a:schemeClr val="bg1"/>
              </a:solidFill>
              <a:latin typeface="Lub Dub Medium" panose="020B0603030403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5E537F-00D3-9897-0ED4-4859A66853B4}"/>
              </a:ext>
            </a:extLst>
          </p:cNvPr>
          <p:cNvSpPr txBox="1"/>
          <p:nvPr/>
        </p:nvSpPr>
        <p:spPr>
          <a:xfrm>
            <a:off x="1874746" y="588309"/>
            <a:ext cx="97729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Lub Dub Bold" panose="020B0803030403020204" pitchFamily="34" charset="0"/>
                <a:ea typeface="+mj-ea"/>
                <a:cs typeface="Arial" panose="020B0604020202020204" pitchFamily="34" charset="0"/>
              </a:rPr>
              <a:t>Coordinated, Comprehensive, Family-Based, Integrate, Technology-Enabled Post-Stroke Care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4BB4795-E4D2-D205-3DB9-F30BB64BFB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" y="6385881"/>
            <a:ext cx="12191111" cy="528380"/>
          </a:xfrm>
          <a:prstGeom prst="rect">
            <a:avLst/>
          </a:prstGeom>
          <a:solidFill>
            <a:srgbClr val="C10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AF1EB7-60B2-E922-EDF7-4CCD170263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9995505" y="6292693"/>
            <a:ext cx="1425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C10E20"/>
                </a:solidFill>
                <a:latin typeface="Lub Dub Bold" panose="020B0603030403020204"/>
              </a:rPr>
              <a:t>#AHA2</a:t>
            </a:r>
          </a:p>
        </p:txBody>
      </p:sp>
      <p:pic>
        <p:nvPicPr>
          <p:cNvPr id="14" name="Picture 13" descr="American Heart Association logo">
            <a:extLst>
              <a:ext uri="{FF2B5EF4-FFF2-40B4-BE49-F238E27FC236}">
                <a16:creationId xmlns:a16="http://schemas.microsoft.com/office/drawing/2014/main" id="{ED2256E3-026D-8BA4-BB82-B82DF683A68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700" y="134681"/>
            <a:ext cx="1522261" cy="82296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9303916-D19E-C70A-FBBC-F40FA95DAF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4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65672" y="2587084"/>
            <a:ext cx="2147616" cy="2873414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2FE55AB1-BE07-09F6-01A7-8D4AB354B2E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1586381"/>
            <a:ext cx="5046371" cy="4417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>
                <a:solidFill>
                  <a:schemeClr val="tx1"/>
                </a:solidFill>
                <a:latin typeface="Lub Dub Medium" panose="020B0603030403020204" pitchFamily="34" charset="0"/>
              </a:rPr>
              <a:t>PURPOSE: </a:t>
            </a:r>
            <a:r>
              <a:rPr lang="en-US" sz="1400" kern="0" dirty="0">
                <a:solidFill>
                  <a:srgbClr val="000000"/>
                </a:solidFill>
                <a:latin typeface="Lub Dub Medium" panose="020B0603030403020204" pitchFamily="34" charset="0"/>
              </a:rPr>
              <a:t>A</a:t>
            </a:r>
            <a:r>
              <a:rPr lang="en-US" sz="1400" kern="0" dirty="0">
                <a:solidFill>
                  <a:srgbClr val="000000"/>
                </a:solidFill>
                <a:effectLst/>
                <a:latin typeface="Lub Dub Medium" panose="020B0603030403020204" pitchFamily="34" charset="0"/>
                <a:ea typeface="Times New Roman" panose="02020603050405020304" pitchFamily="18" charset="0"/>
              </a:rPr>
              <a:t>ssessed the effectiveness of post-stroke care using the comprehensive or </a:t>
            </a:r>
            <a:r>
              <a:rPr lang="en-US" sz="1400" kern="0" dirty="0">
                <a:solidFill>
                  <a:srgbClr val="000000"/>
                </a:solidFill>
                <a:latin typeface="Lub Dub Medium" panose="020B0603030403020204" pitchFamily="34" charset="0"/>
                <a:ea typeface="Times New Roman" panose="02020603050405020304" pitchFamily="18" charset="0"/>
              </a:rPr>
              <a:t>p</a:t>
            </a:r>
            <a:r>
              <a:rPr lang="en-US" sz="1400" kern="0" dirty="0">
                <a:solidFill>
                  <a:srgbClr val="000000"/>
                </a:solidFill>
                <a:effectLst/>
                <a:latin typeface="Lub Dub Medium" panose="020B0603030403020204" pitchFamily="34" charset="0"/>
                <a:ea typeface="Times New Roman" panose="02020603050405020304" pitchFamily="18" charset="0"/>
              </a:rPr>
              <a:t>rimary </a:t>
            </a:r>
            <a:r>
              <a:rPr lang="en-US" sz="1400" kern="0" dirty="0">
                <a:solidFill>
                  <a:srgbClr val="000000"/>
                </a:solidFill>
                <a:latin typeface="Lub Dub Medium" panose="020B0603030403020204" pitchFamily="34" charset="0"/>
                <a:ea typeface="Times New Roman" panose="02020603050405020304" pitchFamily="18" charset="0"/>
              </a:rPr>
              <a:t>s</a:t>
            </a:r>
            <a:r>
              <a:rPr lang="en-US" sz="1400" kern="0" dirty="0">
                <a:solidFill>
                  <a:srgbClr val="000000"/>
                </a:solidFill>
                <a:effectLst/>
                <a:latin typeface="Lub Dub Medium" panose="020B0603030403020204" pitchFamily="34" charset="0"/>
                <a:ea typeface="Times New Roman" panose="02020603050405020304" pitchFamily="18" charset="0"/>
              </a:rPr>
              <a:t>troke </a:t>
            </a:r>
            <a:r>
              <a:rPr lang="en-US" sz="1400" kern="0" dirty="0">
                <a:solidFill>
                  <a:srgbClr val="000000"/>
                </a:solidFill>
                <a:latin typeface="Lub Dub Medium" panose="020B0603030403020204" pitchFamily="34" charset="0"/>
                <a:ea typeface="Times New Roman" panose="02020603050405020304" pitchFamily="18" charset="0"/>
              </a:rPr>
              <a:t>c</a:t>
            </a:r>
            <a:r>
              <a:rPr lang="en-US" sz="1400" kern="0" dirty="0">
                <a:solidFill>
                  <a:srgbClr val="000000"/>
                </a:solidFill>
                <a:effectLst/>
                <a:latin typeface="Lub Dub Medium" panose="020B0603030403020204" pitchFamily="34" charset="0"/>
                <a:ea typeface="Times New Roman" panose="02020603050405020304" pitchFamily="18" charset="0"/>
              </a:rPr>
              <a:t>are (CSC/PSC) model compared to an integrated, coordinated, technology-enabled Integrated Stroke Practice Unit (ISPU) model at 12 months post stroke discharge. </a:t>
            </a:r>
            <a:r>
              <a:rPr lang="en-US" sz="1400" kern="0" dirty="0">
                <a:solidFill>
                  <a:srgbClr val="000000"/>
                </a:solidFill>
                <a:latin typeface="Lub Dub Medium" panose="020B0603030403020204" pitchFamily="34" charset="0"/>
                <a:ea typeface="Times New Roman" panose="02020603050405020304" pitchFamily="18" charset="0"/>
              </a:rPr>
              <a:t>Primary outcomes</a:t>
            </a:r>
            <a:r>
              <a:rPr lang="en-US" sz="1400" kern="0" dirty="0">
                <a:solidFill>
                  <a:srgbClr val="000000"/>
                </a:solidFill>
                <a:effectLst/>
                <a:latin typeface="Lub Dub Medium" panose="020B0603030403020204" pitchFamily="34" charset="0"/>
                <a:ea typeface="Times New Roman" panose="02020603050405020304" pitchFamily="18" charset="0"/>
              </a:rPr>
              <a:t> measured were health-related </a:t>
            </a:r>
            <a:r>
              <a:rPr lang="en-US" sz="1400" kern="0" dirty="0">
                <a:solidFill>
                  <a:srgbClr val="000000"/>
                </a:solidFill>
                <a:latin typeface="Lub Dub Medium" panose="020B0603030403020204" pitchFamily="34" charset="0"/>
                <a:ea typeface="Times New Roman" panose="02020603050405020304" pitchFamily="18" charset="0"/>
              </a:rPr>
              <a:t>quality of life</a:t>
            </a:r>
            <a:r>
              <a:rPr lang="en-US" sz="1400" kern="0" dirty="0">
                <a:solidFill>
                  <a:srgbClr val="000000"/>
                </a:solidFill>
                <a:effectLst/>
                <a:latin typeface="Lub Dub Medium" panose="020B0603030403020204" pitchFamily="34" charset="0"/>
                <a:ea typeface="Times New Roman" panose="02020603050405020304" pitchFamily="18" charset="0"/>
              </a:rPr>
              <a:t> (SIS), functional health outcome (mRS) and intermediate outcomes </a:t>
            </a:r>
            <a:r>
              <a:rPr lang="en-US" sz="1400" kern="0" dirty="0">
                <a:solidFill>
                  <a:srgbClr val="000000"/>
                </a:solidFill>
                <a:latin typeface="Lub Dub Medium" panose="020B0603030403020204" pitchFamily="34" charset="0"/>
                <a:ea typeface="Times New Roman" panose="02020603050405020304" pitchFamily="18" charset="0"/>
              </a:rPr>
              <a:t>(</a:t>
            </a:r>
            <a:r>
              <a:rPr lang="en-US" sz="1400" kern="0" dirty="0">
                <a:solidFill>
                  <a:srgbClr val="000000"/>
                </a:solidFill>
                <a:effectLst/>
                <a:latin typeface="Lub Dub Medium" panose="020B0603030403020204" pitchFamily="34" charset="0"/>
                <a:ea typeface="Times New Roman" panose="02020603050405020304" pitchFamily="18" charset="0"/>
              </a:rPr>
              <a:t>BP, diet, LDL-C, physical activity,HbA1c and smoking cessation).</a:t>
            </a:r>
          </a:p>
          <a:p>
            <a:endParaRPr lang="en-US" sz="1100" kern="0" dirty="0">
              <a:solidFill>
                <a:srgbClr val="000000"/>
              </a:solidFill>
              <a:latin typeface="Lub Dub Medium" panose="020B0603030403020204" pitchFamily="34" charset="0"/>
              <a:ea typeface="Times New Roman" panose="02020603050405020304" pitchFamily="18" charset="0"/>
            </a:endParaRPr>
          </a:p>
          <a:p>
            <a:endParaRPr lang="en-US" sz="1400" b="1" dirty="0">
              <a:solidFill>
                <a:schemeClr val="tx1"/>
              </a:solidFill>
              <a:latin typeface="Lub Dub Medium" panose="020B0603030403020204" pitchFamily="34" charset="0"/>
            </a:endParaRPr>
          </a:p>
          <a:p>
            <a:r>
              <a:rPr lang="en-US" sz="1400" b="1" dirty="0">
                <a:solidFill>
                  <a:schemeClr val="tx1"/>
                </a:solidFill>
                <a:latin typeface="Lub Dub Medium" panose="020B0603030403020204" pitchFamily="34" charset="0"/>
              </a:rPr>
              <a:t>STUDY DESIGN: </a:t>
            </a:r>
            <a:r>
              <a:rPr lang="en-US" sz="1400" dirty="0">
                <a:solidFill>
                  <a:schemeClr val="tx1"/>
                </a:solidFill>
                <a:latin typeface="Lub Dub Medium" panose="020B0603030403020204" pitchFamily="34" charset="0"/>
              </a:rPr>
              <a:t>The</a:t>
            </a:r>
            <a:r>
              <a:rPr lang="en-US" sz="1400" b="1" dirty="0">
                <a:solidFill>
                  <a:schemeClr val="tx1"/>
                </a:solidFill>
                <a:latin typeface="Lub Dub Medium" panose="020B0603030403020204" pitchFamily="34" charset="0"/>
              </a:rPr>
              <a:t> </a:t>
            </a:r>
            <a:r>
              <a:rPr lang="en-US" sz="1400" kern="0" dirty="0">
                <a:solidFill>
                  <a:srgbClr val="000000"/>
                </a:solidFill>
                <a:effectLst/>
                <a:latin typeface="Lub Dub Medium" panose="020B0603030403020204" pitchFamily="34" charset="0"/>
                <a:ea typeface="Times New Roman" panose="02020603050405020304" pitchFamily="18" charset="0"/>
              </a:rPr>
              <a:t>C3FIT trial </a:t>
            </a:r>
            <a:r>
              <a:rPr lang="en-US" sz="1400" kern="0" dirty="0">
                <a:solidFill>
                  <a:srgbClr val="000000"/>
                </a:solidFill>
                <a:latin typeface="Lub Dub Medium" panose="020B0603030403020204" pitchFamily="34" charset="0"/>
                <a:ea typeface="Times New Roman" panose="02020603050405020304" pitchFamily="18" charset="0"/>
              </a:rPr>
              <a:t>was</a:t>
            </a:r>
            <a:r>
              <a:rPr lang="en-US" sz="1400" kern="0" dirty="0">
                <a:solidFill>
                  <a:srgbClr val="000000"/>
                </a:solidFill>
                <a:effectLst/>
                <a:latin typeface="Lub Dub Medium" panose="020B0603030403020204" pitchFamily="34" charset="0"/>
                <a:ea typeface="Times New Roman" panose="02020603050405020304" pitchFamily="18" charset="0"/>
              </a:rPr>
              <a:t> a protocol-driven multicenter cluster-randomized trial.</a:t>
            </a:r>
            <a:endParaRPr lang="en-US" sz="1400" dirty="0">
              <a:solidFill>
                <a:schemeClr val="tx1"/>
              </a:solidFill>
              <a:latin typeface="Lub Dub Medium" panose="020B0603030403020204" pitchFamily="34" charset="0"/>
            </a:endParaRPr>
          </a:p>
          <a:p>
            <a:endParaRPr lang="en-US" sz="1400" b="1" dirty="0">
              <a:solidFill>
                <a:schemeClr val="tx1"/>
              </a:solidFill>
              <a:latin typeface="Lub Dub Medium" panose="020B0603030403020204" pitchFamily="34" charset="0"/>
            </a:endParaRPr>
          </a:p>
          <a:p>
            <a:r>
              <a:rPr lang="en-US" sz="1400" b="1" dirty="0">
                <a:solidFill>
                  <a:schemeClr val="tx1"/>
                </a:solidFill>
                <a:latin typeface="Lub Dub Medium" panose="020B0603030403020204" pitchFamily="34" charset="0"/>
              </a:rPr>
              <a:t>KEY TAKEAWAYS: </a:t>
            </a:r>
            <a:r>
              <a:rPr lang="en-US" sz="1400" dirty="0">
                <a:solidFill>
                  <a:schemeClr val="tx1"/>
                </a:solidFill>
                <a:latin typeface="Lub Dub Medium" panose="020B0603030403020204" pitchFamily="34" charset="0"/>
              </a:rPr>
              <a:t>Based on study results, CSCs have the potential for further improvements, as the CSC+ISPU model demonstrated better risk factor outcomes. Additionally, future research is needed to assess outcomes to 2+ years post-stroke and compare  CSC+ISPU with non-CSC certified stroke centers.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A187F0DB-9319-80E9-BA39-995C0F7F65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285350"/>
              </p:ext>
            </p:extLst>
          </p:nvPr>
        </p:nvGraphicFramePr>
        <p:xfrm>
          <a:off x="5046370" y="1556657"/>
          <a:ext cx="6612230" cy="4539962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909973">
                  <a:extLst>
                    <a:ext uri="{9D8B030D-6E8A-4147-A177-3AD203B41FA5}">
                      <a16:colId xmlns:a16="http://schemas.microsoft.com/office/drawing/2014/main" val="1434452672"/>
                    </a:ext>
                  </a:extLst>
                </a:gridCol>
                <a:gridCol w="1842024">
                  <a:extLst>
                    <a:ext uri="{9D8B030D-6E8A-4147-A177-3AD203B41FA5}">
                      <a16:colId xmlns:a16="http://schemas.microsoft.com/office/drawing/2014/main" val="3538238924"/>
                    </a:ext>
                  </a:extLst>
                </a:gridCol>
                <a:gridCol w="1779370">
                  <a:extLst>
                    <a:ext uri="{9D8B030D-6E8A-4147-A177-3AD203B41FA5}">
                      <a16:colId xmlns:a16="http://schemas.microsoft.com/office/drawing/2014/main" val="400829716"/>
                    </a:ext>
                  </a:extLst>
                </a:gridCol>
                <a:gridCol w="1080863">
                  <a:extLst>
                    <a:ext uri="{9D8B030D-6E8A-4147-A177-3AD203B41FA5}">
                      <a16:colId xmlns:a16="http://schemas.microsoft.com/office/drawing/2014/main" val="3627460989"/>
                    </a:ext>
                  </a:extLst>
                </a:gridCol>
              </a:tblGrid>
              <a:tr h="110445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Lub Dub Medium" panose="020B0603030403020204" pitchFamily="34" charset="0"/>
                        </a:rPr>
                        <a:t>Primary Outcome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ISPU+CSC </a:t>
                      </a:r>
                      <a:r>
                        <a:rPr lang="en-US" sz="1600" dirty="0">
                          <a:latin typeface="Lub Dub Medium" panose="020B0603030403020204" pitchFamily="34" charset="0"/>
                          <a:cs typeface="Arial Narrow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Lub Dub Medium" panose="020B0603030403020204" pitchFamily="34" charset="0"/>
                          <a:cs typeface="Arial Narrow"/>
                        </a:rPr>
                        <a:t>(n=616)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latin typeface="Lub Dub Medium" panose="020B0603030403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Lub Dub Medium" panose="020B0603030403020204" pitchFamily="34" charset="0"/>
                        </a:rPr>
                        <a:t>OR (95% CI)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latin typeface="Lub Dub Medium" panose="020B0603030403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CSC </a:t>
                      </a:r>
                      <a:endParaRPr lang="en-US" sz="1600" dirty="0">
                        <a:latin typeface="Lub Dub Medium" panose="020B0603030403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Lub Dub Medium" panose="020B0603030403020204" pitchFamily="34" charset="0"/>
                        </a:rPr>
                        <a:t>(n=580)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latin typeface="Lub Dub Medium" panose="020B0603030403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Lub Dub Medium" panose="020B0603030403020204" pitchFamily="34" charset="0"/>
                        </a:rPr>
                        <a:t>OR (95% CI)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latin typeface="Lub Dub Medium" panose="020B0603030403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Lub Dub Medium" panose="020B0603030403020204" pitchFamily="34" charset="0"/>
                        </a:rPr>
                        <a:t>P value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085222"/>
                  </a:ext>
                </a:extLst>
              </a:tr>
              <a:tr h="1007377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ub Dub Medium" panose="020B0603030403020204" pitchFamily="34" charset="0"/>
                        </a:rPr>
                        <a:t>SIS at 12 month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ub Dub Medium" panose="020B0603030403020204" pitchFamily="34" charset="0"/>
                        </a:rPr>
                        <a:t>11.1 (8.30-13.9)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ub Dub Medium" panose="020B0603030403020204" pitchFamily="34" charset="0"/>
                        </a:rPr>
                        <a:t>11.4 (9.13-13.6)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ub Dub Medium" panose="020B0603030403020204" pitchFamily="34" charset="0"/>
                        </a:rPr>
                        <a:t>0.53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3919216"/>
                  </a:ext>
                </a:extLst>
              </a:tr>
              <a:tr h="9470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latin typeface="Lub Dub Medium" panose="020B0603030403020204" pitchFamily="34" charset="0"/>
                        </a:rPr>
                        <a:t>mRS</a:t>
                      </a:r>
                      <a:r>
                        <a:rPr lang="en-US" sz="1400" dirty="0">
                          <a:latin typeface="Lub Dub Medium" panose="020B0603030403020204" pitchFamily="34" charset="0"/>
                        </a:rPr>
                        <a:t> at 12 months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ub Dub Medium" panose="020B0603030403020204" pitchFamily="34" charset="0"/>
                        </a:rPr>
                        <a:t>2.17 (1.59-2.96)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ub Dub Medium" panose="020B0603030403020204" pitchFamily="34" charset="0"/>
                        </a:rPr>
                        <a:t>2.16 (1.57-2.97)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ub Dub Medium" panose="020B0603030403020204" pitchFamily="34" charset="0"/>
                        </a:rPr>
                        <a:t>0.92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5858636"/>
                  </a:ext>
                </a:extLst>
              </a:tr>
              <a:tr h="1244408">
                <a:tc gridSpan="4">
                  <a:txBody>
                    <a:bodyPr/>
                    <a:lstStyle/>
                    <a:p>
                      <a:r>
                        <a:rPr lang="en-US" sz="1600" b="1" i="0" dirty="0">
                          <a:solidFill>
                            <a:schemeClr val="tx1"/>
                          </a:solidFill>
                          <a:latin typeface="Lub Dub Medium" panose="020B0603030403020204" pitchFamily="34" charset="0"/>
                        </a:rPr>
                        <a:t>RESULTS</a:t>
                      </a:r>
                      <a:r>
                        <a:rPr lang="en-US" sz="1600" b="0" i="0" dirty="0">
                          <a:solidFill>
                            <a:schemeClr val="tx1"/>
                          </a:solidFill>
                          <a:latin typeface="Lub Dub Medium" panose="020B0603030403020204" pitchFamily="34" charset="0"/>
                        </a:rPr>
                        <a:t>: </a:t>
                      </a:r>
                      <a:r>
                        <a:rPr lang="en-US" sz="1400" b="0" i="0" dirty="0">
                          <a:solidFill>
                            <a:schemeClr val="tx1"/>
                          </a:solidFill>
                          <a:latin typeface="Lub Dub Medium" panose="020B0603030403020204" pitchFamily="34" charset="0"/>
                        </a:rPr>
                        <a:t> CSC+ISPU compared to CSC alone improved post-stroke risk factors, with the greatest effects observed in diet, BP, and LDL-C. However, these</a:t>
                      </a:r>
                      <a:r>
                        <a:rPr lang="en-GB" sz="140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 improvements did not result in better functional outcomes or health related quality of life.</a:t>
                      </a:r>
                      <a:endParaRPr lang="en-US" sz="1400" b="0" i="0" dirty="0">
                        <a:solidFill>
                          <a:schemeClr val="tx1"/>
                        </a:solidFill>
                        <a:latin typeface="Lub Dub Medium" panose="020B0603030403020204" pitchFamily="34" charset="0"/>
                      </a:endParaRPr>
                    </a:p>
                    <a:p>
                      <a:endParaRPr lang="en-US" sz="1600" b="0" i="0" dirty="0">
                        <a:solidFill>
                          <a:schemeClr val="tx1"/>
                        </a:solidFill>
                        <a:latin typeface="Lub Dub Medium" panose="020B0603030403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20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0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86659053"/>
                  </a:ext>
                </a:extLst>
              </a:tr>
            </a:tbl>
          </a:graphicData>
        </a:graphic>
      </p:graphicFrame>
      <p:pic>
        <p:nvPicPr>
          <p:cNvPr id="16" name="Picture 15" descr="International Stroke Conference logo">
            <a:extLst>
              <a:ext uri="{FF2B5EF4-FFF2-40B4-BE49-F238E27FC236}">
                <a16:creationId xmlns:a16="http://schemas.microsoft.com/office/drawing/2014/main" id="{A90628DB-23EB-DE76-57D3-75C8FC7423BC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-1331" y="6324498"/>
            <a:ext cx="1734042" cy="662536"/>
          </a:xfrm>
          <a:prstGeom prst="rect">
            <a:avLst/>
          </a:prstGeom>
        </p:spPr>
      </p:pic>
      <p:sp>
        <p:nvSpPr>
          <p:cNvPr id="15" name="TextBox 4">
            <a:extLst>
              <a:ext uri="{FF2B5EF4-FFF2-40B4-BE49-F238E27FC236}">
                <a16:creationId xmlns:a16="http://schemas.microsoft.com/office/drawing/2014/main" id="{C2936786-FE6D-43C3-5981-0BB8C7E1E2CC}"/>
              </a:ext>
            </a:extLst>
          </p:cNvPr>
          <p:cNvSpPr txBox="1">
            <a:spLocks/>
          </p:cNvSpPr>
          <p:nvPr/>
        </p:nvSpPr>
        <p:spPr bwMode="auto">
          <a:xfrm>
            <a:off x="2467150" y="6391233"/>
            <a:ext cx="7410893" cy="548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Presented </a:t>
            </a:r>
            <a:r>
              <a:rPr lang="en-US" altLang="en-US" sz="1100" i="1" dirty="0">
                <a:solidFill>
                  <a:schemeClr val="bg1"/>
                </a:solidFill>
                <a:latin typeface="Lub Dub Medium" panose="020B0603030403020204" pitchFamily="34" charset="0"/>
              </a:rPr>
              <a:t>by </a:t>
            </a:r>
            <a:r>
              <a:rPr lang="en-US" altLang="en-US" sz="900" i="1" dirty="0">
                <a:solidFill>
                  <a:schemeClr val="bg1"/>
                </a:solidFill>
                <a:latin typeface="Lub Dub Medium" panose="020B0603030403020204" pitchFamily="34" charset="0"/>
              </a:rPr>
              <a:t>George Howard</a:t>
            </a:r>
            <a:r>
              <a:rPr lang="en-US" sz="900" b="0" i="1" dirty="0">
                <a:solidFill>
                  <a:schemeClr val="bg1"/>
                </a:solidFill>
                <a:effectLst/>
                <a:latin typeface="Lub Dub Medium" panose="020B0603030403020204" pitchFamily="34" charset="0"/>
              </a:rPr>
              <a:t>,  DrPH, University of Birmingham Alabama, </a:t>
            </a:r>
            <a:r>
              <a:rPr lang="en-US" sz="900" i="1" dirty="0">
                <a:solidFill>
                  <a:schemeClr val="bg1"/>
                </a:solidFill>
                <a:latin typeface="Lub Dub Medium" panose="020B0603030403020204" pitchFamily="34" charset="0"/>
              </a:rPr>
              <a:t>AL. </a:t>
            </a: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International Stroke Conference 2025. 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© 2025, American Heart Association. All rights reserved.  </a:t>
            </a:r>
            <a:r>
              <a:rPr lang="en-US" sz="933" i="1" dirty="0">
                <a:solidFill>
                  <a:srgbClr val="FFFFFF"/>
                </a:solidFill>
                <a:latin typeface="Lub Dub Medium" panose="020B0603030403020204" pitchFamily="34" charset="0"/>
                <a:ea typeface="Calibri" panose="020F0502020204030204" pitchFamily="34" charset="0"/>
              </a:rPr>
              <a:t>Results reflect the data available at the time of presentation.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933" dirty="0">
              <a:latin typeface="Lub Dub Medium" panose="020B0603030403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BCFCFE-3711-FCD3-B00D-76AA148D441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455212" y="6435117"/>
            <a:ext cx="1708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#ISC25</a:t>
            </a:r>
          </a:p>
        </p:txBody>
      </p:sp>
    </p:spTree>
    <p:extLst>
      <p:ext uri="{BB962C8B-B14F-4D97-AF65-F5344CB8AC3E}">
        <p14:creationId xmlns:p14="http://schemas.microsoft.com/office/powerpoint/2010/main" val="2666981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E744D72962D448A853E7DC101C7F9" ma:contentTypeVersion="17" ma:contentTypeDescription="Create a new document." ma:contentTypeScope="" ma:versionID="dc9c505736c7c1326d6a91cf992aeae5">
  <xsd:schema xmlns:xsd="http://www.w3.org/2001/XMLSchema" xmlns:xs="http://www.w3.org/2001/XMLSchema" xmlns:p="http://schemas.microsoft.com/office/2006/metadata/properties" xmlns:ns2="0da055a4-b6ec-4bb6-a3de-4e050d793ca6" xmlns:ns3="5f954091-2455-4b8c-90bc-f231fbff24c4" targetNamespace="http://schemas.microsoft.com/office/2006/metadata/properties" ma:root="true" ma:fieldsID="0290ec00c193fe562b3a11209694673f" ns2:_="" ns3:_="">
    <xsd:import namespace="0da055a4-b6ec-4bb6-a3de-4e050d793ca6"/>
    <xsd:import namespace="5f954091-2455-4b8c-90bc-f231fbff2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DateandTime"/>
                <xsd:element ref="ns2:MediaServiceObjectDetectorVersions" minOccurs="0"/>
                <xsd:element ref="ns2:MediaServiceSearchProperties" minOccurs="0"/>
                <xsd:element ref="ns2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055a4-b6ec-4bb6-a3de-4e050d793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DateandTime" ma:index="21" ma:displayName="Date and Time" ma:default="[today]" ma:format="DateTime" ma:internalName="DateandTime">
      <xsd:simpleType>
        <xsd:restriction base="dms:DateTim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" ma:index="24" nillable="true" ma:displayName="Date" ma:format="DateOnly" ma:internalName="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54091-2455-4b8c-90bc-f231fbff24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854a033-b9d3-4695-9575-5752f9276e50}" ma:internalName="TaxCatchAll" ma:showField="CatchAllData" ma:web="5f954091-2455-4b8c-90bc-f231fbff2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andTime xmlns="0da055a4-b6ec-4bb6-a3de-4e050d793ca6">2023-10-20T16:22:42+00:00</DateandTime>
    <lcf76f155ced4ddcb4097134ff3c332f xmlns="0da055a4-b6ec-4bb6-a3de-4e050d793ca6">
      <Terms xmlns="http://schemas.microsoft.com/office/infopath/2007/PartnerControls"/>
    </lcf76f155ced4ddcb4097134ff3c332f>
    <TaxCatchAll xmlns="5f954091-2455-4b8c-90bc-f231fbff24c4" xsi:nil="true"/>
    <Date xmlns="0da055a4-b6ec-4bb6-a3de-4e050d793ca6" xsi:nil="true"/>
  </documentManagement>
</p:properties>
</file>

<file path=customXml/itemProps1.xml><?xml version="1.0" encoding="utf-8"?>
<ds:datastoreItem xmlns:ds="http://schemas.openxmlformats.org/officeDocument/2006/customXml" ds:itemID="{F2025CAF-B85F-427D-877D-FFCB512C3EE4}">
  <ds:schemaRefs>
    <ds:schemaRef ds:uri="0da055a4-b6ec-4bb6-a3de-4e050d793ca6"/>
    <ds:schemaRef ds:uri="5f954091-2455-4b8c-90bc-f231fbff24c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5F1B43CB-3AF3-408E-B5A5-CA8D9BA3822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36F06A5-B16B-485D-8B1B-B6A4D13A9D26}">
  <ds:schemaRefs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infopath/2007/PartnerControls"/>
    <ds:schemaRef ds:uri="0da055a4-b6ec-4bb6-a3de-4e050d793ca6"/>
    <ds:schemaRef ds:uri="5f954091-2455-4b8c-90bc-f231fbff24c4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478</TotalTime>
  <Words>305</Words>
  <Application>Microsoft Office PowerPoint</Application>
  <PresentationFormat>Widescreen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Lub Dub Bold</vt:lpstr>
      <vt:lpstr>Lub Dub Medium</vt:lpstr>
      <vt:lpstr>Office Theme</vt:lpstr>
      <vt:lpstr>C3FIT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Summary</dc:title>
  <dc:creator>Paul St. Laurent</dc:creator>
  <cp:lastModifiedBy>Alice Wolke</cp:lastModifiedBy>
  <cp:revision>9</cp:revision>
  <dcterms:created xsi:type="dcterms:W3CDTF">2023-10-18T15:02:58Z</dcterms:created>
  <dcterms:modified xsi:type="dcterms:W3CDTF">2025-02-06T21:58:31Z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  <property fmtid="{D5CDD505-2E9C-101B-9397-08002B2CF9AE}" pid="3" name="MediaServiceImageTags">
    <vt:lpwstr/>
  </property>
</Properties>
</file>