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E8E8"/>
    <a:srgbClr val="C10E21"/>
    <a:srgbClr val="C0C0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03" autoAdjust="0"/>
    <p:restoredTop sz="90129" autoAdjust="0"/>
  </p:normalViewPr>
  <p:slideViewPr>
    <p:cSldViewPr snapToGrid="0">
      <p:cViewPr varScale="1">
        <p:scale>
          <a:sx n="80" d="100"/>
          <a:sy n="80" d="100"/>
        </p:scale>
        <p:origin x="120" y="678"/>
      </p:cViewPr>
      <p:guideLst/>
    </p:cSldViewPr>
  </p:slid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ce Wolke" userId="d3fc20e8-9f67-4110-b5e7-8648597a3678" providerId="ADAL" clId="{6C7A4C14-E48A-46CE-9EE0-CDC8D92B56A9}"/>
    <pc:docChg chg="modSld">
      <pc:chgData name="Alice Wolke" userId="d3fc20e8-9f67-4110-b5e7-8648597a3678" providerId="ADAL" clId="{6C7A4C14-E48A-46CE-9EE0-CDC8D92B56A9}" dt="2023-02-09T19:18:42.374" v="92" actId="962"/>
      <pc:docMkLst>
        <pc:docMk/>
      </pc:docMkLst>
      <pc:sldChg chg="modSp mod">
        <pc:chgData name="Alice Wolke" userId="d3fc20e8-9f67-4110-b5e7-8648597a3678" providerId="ADAL" clId="{6C7A4C14-E48A-46CE-9EE0-CDC8D92B56A9}" dt="2023-02-09T19:18:42.374" v="92" actId="962"/>
        <pc:sldMkLst>
          <pc:docMk/>
          <pc:sldMk cId="30099073" sldId="262"/>
        </pc:sldMkLst>
        <pc:spChg chg="mod">
          <ac:chgData name="Alice Wolke" userId="d3fc20e8-9f67-4110-b5e7-8648597a3678" providerId="ADAL" clId="{6C7A4C14-E48A-46CE-9EE0-CDC8D92B56A9}" dt="2023-02-09T19:18:27.534" v="0" actId="962"/>
          <ac:spMkLst>
            <pc:docMk/>
            <pc:sldMk cId="30099073" sldId="262"/>
            <ac:spMk id="9" creationId="{F0B407E1-7B73-4372-88F1-42E1F16E4FB3}"/>
          </ac:spMkLst>
        </pc:spChg>
        <pc:picChg chg="mod">
          <ac:chgData name="Alice Wolke" userId="d3fc20e8-9f67-4110-b5e7-8648597a3678" providerId="ADAL" clId="{6C7A4C14-E48A-46CE-9EE0-CDC8D92B56A9}" dt="2023-02-09T19:18:42.374" v="92" actId="962"/>
          <ac:picMkLst>
            <pc:docMk/>
            <pc:sldMk cId="30099073" sldId="262"/>
            <ac:picMk id="12" creationId="{6241A514-7CCD-48B8-8446-0F4437E41144}"/>
          </ac:picMkLst>
        </pc:picChg>
      </pc:sldChg>
    </pc:docChg>
  </pc:docChgLst>
  <pc:docChgLst>
    <pc:chgData name="Paul St. Laurent" userId="2e46ad51-cb08-4cb1-833f-88978fb9af81" providerId="ADAL" clId="{CCF94A23-1912-48EB-A048-9E5BEB22C04E}"/>
    <pc:docChg chg="modSld">
      <pc:chgData name="Paul St. Laurent" userId="2e46ad51-cb08-4cb1-833f-88978fb9af81" providerId="ADAL" clId="{CCF94A23-1912-48EB-A048-9E5BEB22C04E}" dt="2023-02-08T22:13:51.179" v="36" actId="255"/>
      <pc:docMkLst>
        <pc:docMk/>
      </pc:docMkLst>
      <pc:sldChg chg="modSp mod">
        <pc:chgData name="Paul St. Laurent" userId="2e46ad51-cb08-4cb1-833f-88978fb9af81" providerId="ADAL" clId="{CCF94A23-1912-48EB-A048-9E5BEB22C04E}" dt="2023-02-08T22:13:51.179" v="36" actId="255"/>
        <pc:sldMkLst>
          <pc:docMk/>
          <pc:sldMk cId="30099073" sldId="262"/>
        </pc:sldMkLst>
        <pc:spChg chg="mod">
          <ac:chgData name="Paul St. Laurent" userId="2e46ad51-cb08-4cb1-833f-88978fb9af81" providerId="ADAL" clId="{CCF94A23-1912-48EB-A048-9E5BEB22C04E}" dt="2023-02-08T22:13:51.179" v="36" actId="255"/>
          <ac:spMkLst>
            <pc:docMk/>
            <pc:sldMk cId="30099073" sldId="262"/>
            <ac:spMk id="2" creationId="{53CDB253-F823-4A2A-A36A-8FF21C101FC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46B69-13FF-4A27-B7D4-6AC2679571BF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6D26EA-EDDA-4E35-BBF3-B1D7D10A4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810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6D26EA-EDDA-4E35-BBF3-B1D7D10A4CE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561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8E571-E56E-490E-89B7-F29CEE9CFF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71629D-23BB-45D8-A1B7-DBA07FF271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37E449-7B17-4D6A-B059-5CEA66F19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08163-F10E-4107-911E-E0457879E381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7FCF06-0920-4C89-8E90-7F7A6B277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65593D-C782-4C12-9C2C-3DE4FDC15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36BF-4CFE-42C0-A5BA-3B6B15497FEF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5445ABE-95E3-4261-ADEB-46EA6BDED4C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09353" y="150854"/>
            <a:ext cx="536278" cy="289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8271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5DAF2-580D-4013-BFB2-5BF44617D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A03BD4-C01D-46A1-A286-8B8CFD8457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266BB5-D8BD-4CCB-A2F7-3F8848318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08163-F10E-4107-911E-E0457879E381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1AF5D1-8302-46FA-B257-3BDC71D7B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580DF3-8872-4F19-950D-29182C11D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36BF-4CFE-42C0-A5BA-3B6B15497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968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137F26-50AA-48BF-AD23-F22E251B8A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54CF59-7AB0-4F0F-8C35-17D6EFDD4F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11D4C6-9F65-48CA-8E40-40FCB1B27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08163-F10E-4107-911E-E0457879E381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0EEBD9-345F-44A8-A15E-2ED3B632D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40B63C-A7BD-470E-B685-D9F3AA1D6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36BF-4CFE-42C0-A5BA-3B6B15497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314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CFDC9-3806-4DD1-AA03-7B51FA335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1B20F0-8E38-4069-A0B6-D12CE67C2E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8F89EA-10ED-4994-993F-AA9CD6FA7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08163-F10E-4107-911E-E0457879E381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457C4A-E5AD-470A-9CD6-45ED761E2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D06EC1-95F6-49CE-A776-F8409AC94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36BF-4CFE-42C0-A5BA-3B6B15497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674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5A8F0-E5F1-4423-BF76-3630BAA4B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DAB073-FE26-4211-905E-6DB1027196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FC3FB9-9BEA-41F6-99AC-C85BFAA3B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08163-F10E-4107-911E-E0457879E381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BB1549-C244-4CA8-91CF-B2CE942F6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FB19AD-7B05-4C2D-90E8-4A9567F37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36BF-4CFE-42C0-A5BA-3B6B15497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346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F2110-8D4C-44E1-AEE8-FF78BB415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73BE25-A768-4DEF-B78F-49B909C0A2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8628CF-1B8E-4C59-80A2-AE45715649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19F692-8225-4A46-95B3-5C4AEC602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08163-F10E-4107-911E-E0457879E381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A1049B-B6D1-4E63-9A53-6431E6617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EE6654-561E-4141-9302-82C03F8E5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36BF-4CFE-42C0-A5BA-3B6B15497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074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0AB80-AF7F-4054-944B-5E625339A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25A570-A6F0-4FFC-8DCE-29ADA73E84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439BB2-7749-415A-B79E-3DC919AE41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D998CD-42B7-4691-A521-FE124FAB50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630E4C-79E8-44B5-AE08-50BE3C7D9F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FDCC36-585E-48F4-9E49-7238D6E98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08163-F10E-4107-911E-E0457879E381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4D6633-E765-424D-B474-B38959A2F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50D688-335E-4B12-BA12-6B4863A3D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36BF-4CFE-42C0-A5BA-3B6B15497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324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B4E69-D1D4-42B6-BF8D-B8CD710FE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46EC23-0817-4180-8829-A1F2E746C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08163-F10E-4107-911E-E0457879E381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5E5ECB-45C1-45A0-BB9F-457A6C8C5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EB442A-1A5F-477A-AAFE-EAEE824D2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36BF-4CFE-42C0-A5BA-3B6B15497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770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24479-F43C-4A6D-8D99-4CB7A3445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08163-F10E-4107-911E-E0457879E381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9003C4-3571-42F6-8671-FAEBB0C9D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F17439-C642-491A-A8E5-D21E92C74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36BF-4CFE-42C0-A5BA-3B6B15497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482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B2D82-525E-4E97-B4CE-262FCB3F5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BEC859-BBBE-4BD3-914D-A89BEC35E8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D78FC4-4B79-48B3-924B-9E137C20CE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AD945E-6D92-4AB9-8CD0-54B9AB1D2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08163-F10E-4107-911E-E0457879E381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611785-B04F-4EA1-B908-C50C23778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C225D8-2D05-4B1D-995F-DF5F4DD62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36BF-4CFE-42C0-A5BA-3B6B15497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637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76702-CD38-4133-BE79-FE91030A6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6FBB66-D05A-4A7F-B82F-65356B2F7C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9E6915-EDC3-455C-9562-7F48447BC4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2004CB-1565-437D-8F03-25A5534E2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08163-F10E-4107-911E-E0457879E381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F8D098-4C90-4E40-86E0-17CD0A599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E0F6A2-4645-4A8E-9E90-5940874FC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36BF-4CFE-42C0-A5BA-3B6B15497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273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7A776E-FEDA-4CE9-ADF2-A42228E0F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B55060-793D-452D-9C5F-C9114CFE30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4E9044-E576-4151-81D1-0BED29DB93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08163-F10E-4107-911E-E0457879E381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D200AF-E3E9-49E6-B4EC-574DF03D23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CDBBD6-946D-4602-A3CF-55F76BADCE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C36BF-4CFE-42C0-A5BA-3B6B15497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778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DB253-F823-4A2A-A36A-8FF21C101F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941" y="103633"/>
            <a:ext cx="11683534" cy="659584"/>
          </a:xfrm>
        </p:spPr>
        <p:txBody>
          <a:bodyPr>
            <a:normAutofit/>
          </a:bodyPr>
          <a:lstStyle/>
          <a:p>
            <a:r>
              <a:rPr lang="en-US" sz="1900" b="1" dirty="0">
                <a:latin typeface="Arial Narrow"/>
                <a:cs typeface="Arial Narrow"/>
              </a:rPr>
              <a:t>  </a:t>
            </a:r>
            <a:r>
              <a:rPr lang="en-US" sz="1900" b="1" dirty="0">
                <a:latin typeface="Lub Dub Medium" panose="020B0603030403020204" pitchFamily="34" charset="0"/>
                <a:cs typeface="Arial Narrow"/>
              </a:rPr>
              <a:t>Increased Acute Stroke Treatment Rates in Flint, Michigan:   </a:t>
            </a:r>
            <a:br>
              <a:rPr lang="en-US" sz="1900" b="1" dirty="0">
                <a:latin typeface="Lub Dub Medium" panose="020B0603030403020204" pitchFamily="34" charset="0"/>
                <a:cs typeface="Arial Narrow"/>
              </a:rPr>
            </a:br>
            <a:r>
              <a:rPr lang="en-US" sz="1900" b="1" dirty="0">
                <a:latin typeface="Lub Dub Medium" panose="020B0603030403020204" pitchFamily="34" charset="0"/>
                <a:cs typeface="Arial Narrow"/>
              </a:rPr>
              <a:t>A Community Engaged Emergency Department and Community Intervention (STROKE READY)</a:t>
            </a:r>
            <a:endParaRPr lang="en-US" sz="1900" b="1" i="1" dirty="0">
              <a:latin typeface="Lub Dub Medium" panose="020B0603030403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FC40A7-8CA2-4814-92E7-F4A8758623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320" y="848614"/>
            <a:ext cx="6908801" cy="554662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400" b="1" dirty="0">
                <a:latin typeface="Lub Dub Medium" panose="020B0603030403020204" pitchFamily="34" charset="0"/>
                <a:cs typeface="Arial" panose="020B0604020202020204" pitchFamily="34" charset="0"/>
              </a:rPr>
              <a:t>Purpose</a:t>
            </a:r>
            <a:r>
              <a:rPr lang="en-US" sz="1400" dirty="0">
                <a:latin typeface="Lub Dub Medium" panose="020B0603030403020204" pitchFamily="34" charset="0"/>
                <a:cs typeface="Arial" panose="020B0604020202020204" pitchFamily="34" charset="0"/>
              </a:rPr>
              <a:t>: Increase proportion of stroke patients treated with thrombolysis in Flint, Michigan.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800" dirty="0">
              <a:latin typeface="Lub Dub Medium" panose="020B0603030403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400" b="1" dirty="0">
                <a:latin typeface="Lub Dub Medium" panose="020B0603030403020204" pitchFamily="34" charset="0"/>
                <a:cs typeface="Arial" panose="020B0604020202020204" pitchFamily="34" charset="0"/>
              </a:rPr>
              <a:t>Trial Design</a:t>
            </a:r>
            <a:r>
              <a:rPr lang="en-US" sz="1400" dirty="0">
                <a:latin typeface="Lub Dub Medium" panose="020B0603030403020204" pitchFamily="34" charset="0"/>
                <a:cs typeface="Arial" panose="020B0604020202020204" pitchFamily="34" charset="0"/>
              </a:rPr>
              <a:t>: </a:t>
            </a:r>
            <a:r>
              <a:rPr lang="en-US" sz="1400" dirty="0">
                <a:latin typeface="Lub Dub Medium" panose="020B0603030403020204" pitchFamily="34" charset="0"/>
                <a:ea typeface="Calibri" panose="020F0502020204030204" pitchFamily="34" charset="0"/>
              </a:rPr>
              <a:t>P</a:t>
            </a:r>
            <a:r>
              <a:rPr lang="en-US" sz="1400" dirty="0">
                <a:effectLst/>
                <a:latin typeface="Lub Dub Medium" panose="020B0603030403020204" pitchFamily="34" charset="0"/>
                <a:ea typeface="Calibri" panose="020F0502020204030204" pitchFamily="34" charset="0"/>
              </a:rPr>
              <a:t>rospective quasi-experimental </a:t>
            </a:r>
            <a:r>
              <a:rPr lang="en-US" sz="1400" dirty="0">
                <a:latin typeface="Lub Dub Medium" panose="020B0603030403020204" pitchFamily="34" charset="0"/>
                <a:ea typeface="Calibri" panose="020F0502020204030204" pitchFamily="34" charset="0"/>
              </a:rPr>
              <a:t>interrupted time series</a:t>
            </a:r>
            <a:r>
              <a:rPr lang="en-US" sz="1400" dirty="0">
                <a:effectLst/>
                <a:latin typeface="Lub Dub Medium" panose="020B0603030403020204" pitchFamily="34" charset="0"/>
                <a:ea typeface="Calibri" panose="020F0502020204030204" pitchFamily="34" charset="0"/>
              </a:rPr>
              <a:t> evaluation of the Stroke Ready program -</a:t>
            </a:r>
            <a:r>
              <a:rPr lang="en-US" sz="1400" dirty="0">
                <a:latin typeface="Lub Dub Medium" panose="020B0603030403020204" pitchFamily="34" charset="0"/>
                <a:cs typeface="Arial" panose="020B0604020202020204" pitchFamily="34" charset="0"/>
              </a:rPr>
              <a:t>a community-wide, theory-based, health behavior intervention that included peer-led workshops, mailers, and social media.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800" dirty="0">
              <a:latin typeface="Lub Dub Medium" panose="020B0603030403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400" b="1" dirty="0">
                <a:latin typeface="Lub Dub Medium" panose="020B0603030403020204" pitchFamily="34" charset="0"/>
                <a:cs typeface="Arial" panose="020B0604020202020204" pitchFamily="34" charset="0"/>
              </a:rPr>
              <a:t>Primary Outcome:</a:t>
            </a:r>
            <a:r>
              <a:rPr lang="en-US" sz="1400" dirty="0">
                <a:latin typeface="Lub Dub Medium" panose="020B0603030403020204" pitchFamily="34" charset="0"/>
                <a:cs typeface="Arial" panose="020B0604020202020204" pitchFamily="34" charset="0"/>
              </a:rPr>
              <a:t> Stroke Ready overall- proportion of Flint stroke patients who received tPA before and after the emergency department (ED) and community interventions.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800" dirty="0">
              <a:latin typeface="Lub Dub Medium" panose="020B0603030403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400" b="1" dirty="0">
                <a:latin typeface="Lub Dub Medium" panose="020B0603030403020204" pitchFamily="34" charset="0"/>
                <a:cs typeface="Arial" panose="020B0604020202020204" pitchFamily="34" charset="0"/>
              </a:rPr>
              <a:t>Secondary Analysis: </a:t>
            </a:r>
            <a:r>
              <a:rPr lang="en-US" sz="1400" dirty="0">
                <a:latin typeface="Lub Dub Medium" panose="020B0603030403020204" pitchFamily="34" charset="0"/>
                <a:cs typeface="Arial" panose="020B0604020202020204" pitchFamily="34" charset="0"/>
              </a:rPr>
              <a:t>E</a:t>
            </a:r>
            <a:r>
              <a:rPr lang="en-US" sz="1400" dirty="0">
                <a:effectLst/>
                <a:latin typeface="Lub Dub Medium" panose="020B0603030403020204" pitchFamily="34" charset="0"/>
                <a:ea typeface="Calibri" panose="020F0502020204030204" pitchFamily="34" charset="0"/>
              </a:rPr>
              <a:t>stimate </a:t>
            </a:r>
            <a:r>
              <a:rPr lang="en-US" sz="1400" dirty="0">
                <a:effectLst/>
                <a:latin typeface="Lub Dub Medium" panose="020B06030304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association between thrombolysis and the Stroke Ready ED and community components separately, </a:t>
            </a:r>
            <a:r>
              <a:rPr lang="en-US" sz="1400" dirty="0">
                <a:effectLst/>
                <a:latin typeface="Lub Dub Medium" panose="020B0603030403020204" pitchFamily="34" charset="0"/>
                <a:ea typeface="Calibri" panose="020F0502020204030204" pitchFamily="34" charset="0"/>
              </a:rPr>
              <a:t>explore </a:t>
            </a:r>
            <a:r>
              <a:rPr lang="en-US" sz="1400" dirty="0">
                <a:effectLst/>
                <a:latin typeface="Lub Dub Medium" panose="020B06030304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concurrent control group of other Michigan communities with similar demographics </a:t>
            </a:r>
            <a:r>
              <a:rPr lang="en-US" sz="1400" dirty="0">
                <a:latin typeface="Lub Dub Medium" panose="020B06030304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explore, race differences.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800" dirty="0">
              <a:latin typeface="Lub Dub Medium" panose="020B06030304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400" b="1" dirty="0">
                <a:latin typeface="Lub Dub Medium" panose="020B0603030403020204" pitchFamily="34" charset="0"/>
                <a:cs typeface="Arial" panose="020B0604020202020204" pitchFamily="34" charset="0"/>
              </a:rPr>
              <a:t>Key Takeaways:  </a:t>
            </a:r>
          </a:p>
          <a:p>
            <a:pPr marL="171450" indent="-17145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latin typeface="Lub Dub Medium" panose="020B0603030403020204" pitchFamily="34" charset="0"/>
              </a:rPr>
              <a:t>Stroke Ready was not associated with an </a:t>
            </a:r>
            <a:r>
              <a:rPr lang="en-US" sz="1400" dirty="0">
                <a:latin typeface="Lub Dub Medium" panose="020B0603030403020204" pitchFamily="34" charset="0"/>
                <a:sym typeface="Wingdings" panose="05000000000000000000" pitchFamily="2" charset="2"/>
              </a:rPr>
              <a:t>  in </a:t>
            </a:r>
            <a:r>
              <a:rPr lang="en-US" sz="1400" dirty="0">
                <a:latin typeface="Lub Dub Medium" panose="020B0603030403020204" pitchFamily="34" charset="0"/>
              </a:rPr>
              <a:t>thrombolysis.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latin typeface="Lub Dub Medium" panose="020B0603030403020204" pitchFamily="34" charset="0"/>
              </a:rPr>
              <a:t>Stroke Ready ED intervention was associated with an </a:t>
            </a:r>
            <a:r>
              <a:rPr lang="en-US" sz="1400" dirty="0">
                <a:latin typeface="Lub Dub Medium" panose="020B0603030403020204" pitchFamily="34" charset="0"/>
                <a:sym typeface="Wingdings" panose="05000000000000000000" pitchFamily="2" charset="2"/>
              </a:rPr>
              <a:t></a:t>
            </a:r>
            <a:r>
              <a:rPr lang="en-US" sz="1400" dirty="0">
                <a:latin typeface="Lub Dub Medium" panose="020B0603030403020204" pitchFamily="34" charset="0"/>
              </a:rPr>
              <a:t> in thrombolysis while the community intervention was not.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latin typeface="Lub Dub Medium" panose="020B0603030403020204" pitchFamily="34" charset="0"/>
              </a:rPr>
              <a:t>Flint had the greatest </a:t>
            </a:r>
            <a:r>
              <a:rPr lang="en-US" sz="1400" dirty="0">
                <a:latin typeface="Lub Dub Medium" panose="020B0603030403020204" pitchFamily="34" charset="0"/>
                <a:sym typeface="Wingdings" panose="05000000000000000000" pitchFamily="2" charset="2"/>
              </a:rPr>
              <a:t></a:t>
            </a:r>
            <a:r>
              <a:rPr lang="en-US" sz="1400" dirty="0">
                <a:latin typeface="Lub Dub Medium" panose="020B0603030403020204" pitchFamily="34" charset="0"/>
              </a:rPr>
              <a:t> in thrombolysis treatment rates over the last decade among comparator Michigan communities. </a:t>
            </a:r>
            <a:endParaRPr lang="en-US" sz="1400" b="0" kern="1200" dirty="0">
              <a:solidFill>
                <a:schemeClr val="dk1"/>
              </a:solidFill>
              <a:latin typeface="Lub Dub Medium" panose="020B0603030403020204" pitchFamily="34" charset="0"/>
              <a:ea typeface="+mn-ea"/>
              <a:cs typeface="Arial" panose="020B06040202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latin typeface="Lub Dub Medium" panose="020B0603030403020204" pitchFamily="34" charset="0"/>
              </a:rPr>
              <a:t>Black stroke patients had a larger </a:t>
            </a:r>
            <a:r>
              <a:rPr lang="en-US" sz="1400" dirty="0">
                <a:latin typeface="Lub Dub Medium" panose="020B0603030403020204" pitchFamily="34" charset="0"/>
                <a:sym typeface="Wingdings" panose="05000000000000000000" pitchFamily="2" charset="2"/>
              </a:rPr>
              <a:t></a:t>
            </a:r>
            <a:r>
              <a:rPr lang="en-US" sz="1400" dirty="0">
                <a:latin typeface="Lub Dub Medium" panose="020B0603030403020204" pitchFamily="34" charset="0"/>
              </a:rPr>
              <a:t> in thrombolysis treatment rates than White stroke patients, reducing or even reversing the racial disparity in Flint.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03820E9-47E4-4A08-9194-F9BBDD3BB7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2744257"/>
              </p:ext>
            </p:extLst>
          </p:nvPr>
        </p:nvGraphicFramePr>
        <p:xfrm>
          <a:off x="7220131" y="899003"/>
          <a:ext cx="4781549" cy="49329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121">
                  <a:extLst>
                    <a:ext uri="{9D8B030D-6E8A-4147-A177-3AD203B41FA5}">
                      <a16:colId xmlns:a16="http://schemas.microsoft.com/office/drawing/2014/main" val="1434452672"/>
                    </a:ext>
                  </a:extLst>
                </a:gridCol>
                <a:gridCol w="1701874">
                  <a:extLst>
                    <a:ext uri="{9D8B030D-6E8A-4147-A177-3AD203B41FA5}">
                      <a16:colId xmlns:a16="http://schemas.microsoft.com/office/drawing/2014/main" val="674533361"/>
                    </a:ext>
                  </a:extLst>
                </a:gridCol>
                <a:gridCol w="1577554">
                  <a:extLst>
                    <a:ext uri="{9D8B030D-6E8A-4147-A177-3AD203B41FA5}">
                      <a16:colId xmlns:a16="http://schemas.microsoft.com/office/drawing/2014/main" val="1287198796"/>
                    </a:ext>
                  </a:extLst>
                </a:gridCol>
              </a:tblGrid>
              <a:tr h="57354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RESULTS</a:t>
                      </a:r>
                    </a:p>
                  </a:txBody>
                  <a:tcPr anchor="ctr">
                    <a:solidFill>
                      <a:srgbClr val="C10E2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Pre-intervention</a:t>
                      </a:r>
                    </a:p>
                    <a:p>
                      <a:pPr algn="ctr"/>
                      <a:r>
                        <a:rPr lang="en-US" sz="140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N=2305</a:t>
                      </a:r>
                    </a:p>
                  </a:txBody>
                  <a:tcPr anchor="ctr">
                    <a:solidFill>
                      <a:srgbClr val="C10E2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Post-intervention</a:t>
                      </a:r>
                    </a:p>
                    <a:p>
                      <a:pPr algn="ctr"/>
                      <a:r>
                        <a:rPr lang="en-US" sz="120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N=1022</a:t>
                      </a:r>
                    </a:p>
                  </a:txBody>
                  <a:tcPr anchor="ctr">
                    <a:solidFill>
                      <a:srgbClr val="C10E2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7085222"/>
                  </a:ext>
                </a:extLst>
              </a:tr>
              <a:tr h="56580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Primary Outcome</a:t>
                      </a:r>
                      <a:endParaRPr lang="en-US" sz="1600" b="0" dirty="0">
                        <a:latin typeface="Lub Dub Medium" panose="020B0603030403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C0C0C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Lub Dub Medium" panose="020B0603030403020204" pitchFamily="34" charset="0"/>
                      </a:endParaRPr>
                    </a:p>
                  </a:txBody>
                  <a:tcPr>
                    <a:solidFill>
                      <a:srgbClr val="C0C0C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Lub Dub Medium" panose="020B0603030403020204" pitchFamily="34" charset="0"/>
                        </a:rPr>
                        <a:t>14%</a:t>
                      </a:r>
                    </a:p>
                  </a:txBody>
                  <a:tcPr>
                    <a:solidFill>
                      <a:srgbClr val="C0C0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3919216"/>
                  </a:ext>
                </a:extLst>
              </a:tr>
              <a:tr h="112422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Thrombolysis rate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Adjusted OR: 1.12, (0.74- 1.70), </a:t>
                      </a:r>
                      <a:r>
                        <a:rPr lang="en-US" sz="1400" b="0" i="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p</a:t>
                      </a:r>
                      <a:r>
                        <a:rPr lang="en-US" sz="1400" b="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=0.58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After adjustment, the intervention was not associated with an increase in thrombolysis.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C0C0C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rgbClr val="C0C0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4388710"/>
                  </a:ext>
                </a:extLst>
              </a:tr>
              <a:tr h="508476">
                <a:tc gridSpan="3">
                  <a:txBody>
                    <a:bodyPr/>
                    <a:lstStyle/>
                    <a:p>
                      <a:r>
                        <a:rPr lang="en-GB" sz="1600" b="1" i="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Secondary Analysis</a:t>
                      </a:r>
                    </a:p>
                  </a:txBody>
                  <a:tcPr anchor="ctr">
                    <a:solidFill>
                      <a:srgbClr val="C0C0C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C0C0C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GB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C0C0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463089"/>
                  </a:ext>
                </a:extLst>
              </a:tr>
              <a:tr h="1080439">
                <a:tc gridSpan="3">
                  <a:txBody>
                    <a:bodyPr/>
                    <a:lstStyle/>
                    <a:p>
                      <a:r>
                        <a:rPr lang="en-US" sz="1400" b="1" i="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ED Component</a:t>
                      </a:r>
                      <a:r>
                        <a:rPr lang="en-GB" sz="1400" b="1" i="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i="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OR 1.64, (1.04-2.58), p=0.03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i="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Hospital component was associated with an increase in thrombolysis.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7979827"/>
                  </a:ext>
                </a:extLst>
              </a:tr>
              <a:tr h="1080439">
                <a:tc gridSpan="3">
                  <a:txBody>
                    <a:bodyPr/>
                    <a:lstStyle/>
                    <a:p>
                      <a:r>
                        <a:rPr lang="en-US" sz="1400" b="1" i="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Community Component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i="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OR 0.99, (0.09-1.01), p=0.31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i="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Community component was not associated with an increase in thrombolysis. </a:t>
                      </a:r>
                    </a:p>
                  </a:txBody>
                  <a:tcPr>
                    <a:solidFill>
                      <a:srgbClr val="C0C0C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C0C0C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C0C0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487351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337D953-16A7-40B9-A0DA-BE76C7827B89}"/>
              </a:ext>
            </a:extLst>
          </p:cNvPr>
          <p:cNvSpPr txBox="1"/>
          <p:nvPr/>
        </p:nvSpPr>
        <p:spPr>
          <a:xfrm>
            <a:off x="90941" y="5929006"/>
            <a:ext cx="4407785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000" b="1" dirty="0">
                <a:latin typeface="Arial Narrow"/>
              </a:rPr>
              <a:t>Presented by: </a:t>
            </a:r>
            <a:r>
              <a:rPr lang="en-US" sz="1000" dirty="0">
                <a:latin typeface="Arial Narrow"/>
              </a:rPr>
              <a:t>Lesli Skolarus. International Stroke Conference 2023. © 2023, American Heart | American Stroke Association. All rights reserved.</a:t>
            </a: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6603FF00-F95E-46BA-B625-196DEB22884E}"/>
              </a:ext>
            </a:extLst>
          </p:cNvPr>
          <p:cNvSpPr txBox="1"/>
          <p:nvPr/>
        </p:nvSpPr>
        <p:spPr>
          <a:xfrm>
            <a:off x="7220131" y="6103496"/>
            <a:ext cx="46983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200" b="1" i="1" dirty="0">
                <a:effectLst/>
                <a:latin typeface="Arial Narrow"/>
                <a:ea typeface="Calibri" panose="020F0502020204030204" pitchFamily="34" charset="0"/>
              </a:rPr>
              <a:t>Results reflect the data available at the time of presentation.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0B407E1-7B73-4372-88F1-42E1F16E4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330" y="6409974"/>
            <a:ext cx="12193330" cy="440314"/>
          </a:xfrm>
          <a:prstGeom prst="rect">
            <a:avLst/>
          </a:prstGeom>
          <a:solidFill>
            <a:srgbClr val="C10E2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DDFD2AF-EB6D-4453-8528-61E71A5A753B}"/>
              </a:ext>
            </a:extLst>
          </p:cNvPr>
          <p:cNvSpPr txBox="1"/>
          <p:nvPr/>
        </p:nvSpPr>
        <p:spPr>
          <a:xfrm>
            <a:off x="10910388" y="6468932"/>
            <a:ext cx="1281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#ISC23</a:t>
            </a:r>
          </a:p>
        </p:txBody>
      </p:sp>
      <p:pic>
        <p:nvPicPr>
          <p:cNvPr id="12" name="Picture 11" descr="International Stroke Conference logo">
            <a:extLst>
              <a:ext uri="{FF2B5EF4-FFF2-40B4-BE49-F238E27FC236}">
                <a16:creationId xmlns:a16="http://schemas.microsoft.com/office/drawing/2014/main" id="{6241A514-7CCD-48B8-8446-0F4437E4114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-1330" y="6359488"/>
            <a:ext cx="1416698" cy="541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90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AA53823A7280F48939A9462EAD672B4" ma:contentTypeVersion="22" ma:contentTypeDescription="Create a new document." ma:contentTypeScope="" ma:versionID="63938a1e1aeaa18a028c7d080f3df363">
  <xsd:schema xmlns:xsd="http://www.w3.org/2001/XMLSchema" xmlns:xs="http://www.w3.org/2001/XMLSchema" xmlns:p="http://schemas.microsoft.com/office/2006/metadata/properties" xmlns:ns2="a8141f85-a657-4eb9-a227-203e80c9c418" xmlns:ns3="dbddb092-ea66-4d4f-9ad2-c4b3e74ba5e4" xmlns:ns4="92fac17d-6bf2-43e0-8062-237a3e0069f0" targetNamespace="http://schemas.microsoft.com/office/2006/metadata/properties" ma:root="true" ma:fieldsID="58fb07f35e9f78e3609e800a62046986" ns2:_="" ns3:_="" ns4:_="">
    <xsd:import namespace="a8141f85-a657-4eb9-a227-203e80c9c418"/>
    <xsd:import namespace="dbddb092-ea66-4d4f-9ad2-c4b3e74ba5e4"/>
    <xsd:import namespace="92fac17d-6bf2-43e0-8062-237a3e0069f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3:SharedWithDetails" minOccurs="0"/>
                <xsd:element ref="ns3:LastSharedByUser" minOccurs="0"/>
                <xsd:element ref="ns3:LastSharedByTime" minOccurs="0"/>
                <xsd:element ref="ns4:Archive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141f85-a657-4eb9-a227-203e80c9c41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ddb092-ea66-4d4f-9ad2-c4b3e74ba5e4" elementFormDefault="qualified">
    <xsd:import namespace="http://schemas.microsoft.com/office/2006/documentManagement/types"/>
    <xsd:import namespace="http://schemas.microsoft.com/office/infopath/2007/PartnerControls"/>
    <xsd:element name="SharedWithDetails" ma:index="1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fac17d-6bf2-43e0-8062-237a3e0069f0" elementFormDefault="qualified">
    <xsd:import namespace="http://schemas.microsoft.com/office/2006/documentManagement/types"/>
    <xsd:import namespace="http://schemas.microsoft.com/office/infopath/2007/PartnerControls"/>
    <xsd:element name="Archive" ma:index="13" nillable="true" ma:displayName="Archive" ma:default="1" ma:indexed="true" ma:internalName="Archive">
      <xsd:simpleType>
        <xsd:restriction base="dms:Boolean"/>
      </xsd:simpleType>
    </xsd:element>
    <xsd:element name="MediaServiceMetadata" ma:index="14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6" nillable="true" ma:displayName="MediaServiceAutoTags" ma:internalName="MediaServiceAutoTags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2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f4f22ede-e726-4d3d-b195-8dfd25ae0d91" ContentTypeId="0x01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rchive xmlns="92fac17d-6bf2-43e0-8062-237a3e0069f0">true</Archive>
    <SharedWithUsers xmlns="a8141f85-a657-4eb9-a227-203e80c9c418">
      <UserInfo>
        <DisplayName>Anne Leonard</DisplayName>
        <AccountId>1942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44474B79-1015-41E1-9EBD-70CF9492702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8141f85-a657-4eb9-a227-203e80c9c418"/>
    <ds:schemaRef ds:uri="dbddb092-ea66-4d4f-9ad2-c4b3e74ba5e4"/>
    <ds:schemaRef ds:uri="92fac17d-6bf2-43e0-8062-237a3e0069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880D529-D70D-4962-B69B-BFEF9417265F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526B3A63-FCAA-4BDD-AE8B-FE707AE19D11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0EB76963-FFE7-42A8-86B3-1363934A7BCF}">
  <ds:schemaRefs>
    <ds:schemaRef ds:uri="a8141f85-a657-4eb9-a227-203e80c9c418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dbddb092-ea66-4d4f-9ad2-c4b3e74ba5e4"/>
    <ds:schemaRef ds:uri="http://purl.org/dc/elements/1.1/"/>
    <ds:schemaRef ds:uri="http://schemas.microsoft.com/office/2006/metadata/properties"/>
    <ds:schemaRef ds:uri="92fac17d-6bf2-43e0-8062-237a3e0069f0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4127</TotalTime>
  <Words>332</Words>
  <Application>Microsoft Office PowerPoint</Application>
  <PresentationFormat>Widescreen</PresentationFormat>
  <Paragraphs>34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Lub Dub Medium</vt:lpstr>
      <vt:lpstr>Office Theme</vt:lpstr>
      <vt:lpstr>  Increased Acute Stroke Treatment Rates in Flint, Michigan:    A Community Engaged Emergency Department and Community Intervention (STROKE READY)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Cheryl Perkins</dc:creator>
  <cp:lastModifiedBy>Alice Wolke</cp:lastModifiedBy>
  <cp:revision>62</cp:revision>
  <dcterms:created xsi:type="dcterms:W3CDTF">2018-08-07T17:30:22Z</dcterms:created>
  <dcterms:modified xsi:type="dcterms:W3CDTF">2023-02-09T19:18:47Z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0x0101001AA53823A7280F48939A9462EAD672B4</vt:lpwstr>
  </property>
</Properties>
</file>