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0E21"/>
    <a:srgbClr val="E8E8E8"/>
    <a:srgbClr val="C0C0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695" autoAdjust="0"/>
    <p:restoredTop sz="88774" autoAdjust="0"/>
  </p:normalViewPr>
  <p:slideViewPr>
    <p:cSldViewPr snapToGrid="0">
      <p:cViewPr varScale="1">
        <p:scale>
          <a:sx n="87" d="100"/>
          <a:sy n="87" d="100"/>
        </p:scale>
        <p:origin x="114" y="486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ce Wolke" userId="d3fc20e8-9f67-4110-b5e7-8648597a3678" providerId="ADAL" clId="{ACB16AC3-6D04-4A39-8A40-A10B2E3FF55B}"/>
    <pc:docChg chg="modSld">
      <pc:chgData name="Alice Wolke" userId="d3fc20e8-9f67-4110-b5e7-8648597a3678" providerId="ADAL" clId="{ACB16AC3-6D04-4A39-8A40-A10B2E3FF55B}" dt="2023-02-10T18:15:33.698" v="74" actId="13244"/>
      <pc:docMkLst>
        <pc:docMk/>
      </pc:docMkLst>
      <pc:sldChg chg="modSp mod">
        <pc:chgData name="Alice Wolke" userId="d3fc20e8-9f67-4110-b5e7-8648597a3678" providerId="ADAL" clId="{ACB16AC3-6D04-4A39-8A40-A10B2E3FF55B}" dt="2023-02-10T18:15:33.698" v="74" actId="13244"/>
        <pc:sldMkLst>
          <pc:docMk/>
          <pc:sldMk cId="2688593766" sldId="264"/>
        </pc:sldMkLst>
        <pc:spChg chg="mod">
          <ac:chgData name="Alice Wolke" userId="d3fc20e8-9f67-4110-b5e7-8648597a3678" providerId="ADAL" clId="{ACB16AC3-6D04-4A39-8A40-A10B2E3FF55B}" dt="2023-02-10T18:15:13.360" v="72" actId="962"/>
          <ac:spMkLst>
            <pc:docMk/>
            <pc:sldMk cId="2688593766" sldId="264"/>
            <ac:spMk id="9" creationId="{F0B407E1-7B73-4372-88F1-42E1F16E4FB3}"/>
          </ac:spMkLst>
        </pc:spChg>
        <pc:spChg chg="ord">
          <ac:chgData name="Alice Wolke" userId="d3fc20e8-9f67-4110-b5e7-8648597a3678" providerId="ADAL" clId="{ACB16AC3-6D04-4A39-8A40-A10B2E3FF55B}" dt="2023-02-10T18:15:33.698" v="74" actId="13244"/>
          <ac:spMkLst>
            <pc:docMk/>
            <pc:sldMk cId="2688593766" sldId="264"/>
            <ac:spMk id="11" creationId="{BDDFD2AF-EB6D-4453-8528-61E71A5A753B}"/>
          </ac:spMkLst>
        </pc:spChg>
        <pc:picChg chg="mod ord">
          <ac:chgData name="Alice Wolke" userId="d3fc20e8-9f67-4110-b5e7-8648597a3678" providerId="ADAL" clId="{ACB16AC3-6D04-4A39-8A40-A10B2E3FF55B}" dt="2023-02-10T18:15:32.106" v="73" actId="13244"/>
          <ac:picMkLst>
            <pc:docMk/>
            <pc:sldMk cId="2688593766" sldId="264"/>
            <ac:picMk id="12" creationId="{6241A514-7CCD-48B8-8446-0F4437E4114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46B69-13FF-4A27-B7D4-6AC2679571B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D26EA-EDDA-4E35-BBF3-B1D7D10A4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10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Arial Narrow"/>
                <a:cs typeface="Arial Narrow"/>
              </a:rPr>
              <a:t>Title: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 Randomized Trial Of Endovascular Therapy For Acute Ischemic Stroke With A Large Infarct Core 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A total of 231 patients were assigned to the endovascular therapy group and 225 to the medical management group.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There was a shift toward better outcomes in the distribution of mRS scores at 90 days in favor of endovascular therapy (generalized odds ratio, 1.37; 95% confidence interval, 1.11 to 1.69; P=0.004).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Symptomatic intracranial hemorrhage occurred in 14 patients (6.1%) in the endovascular therapy group and in 6 patients (2.7%) in the medical management group (P=0.09); any intracranial hemorrhage occurred in 113 patients (49.1%) vs 39 (17.3%), respectively. 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6D26EA-EDDA-4E35-BBF3-B1D7D10A4C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80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8E571-E56E-490E-89B7-F29CEE9CF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71629D-23BB-45D8-A1B7-DBA07FF271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7E449-7B17-4D6A-B059-5CEA66F19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FCF06-0920-4C89-8E90-7F7A6B277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5593D-C782-4C12-9C2C-3DE4FDC15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445ABE-95E3-4261-ADEB-46EA6BDED4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16216" y="150854"/>
            <a:ext cx="829415" cy="44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27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5DAF2-580D-4013-BFB2-5BF44617D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A03BD4-C01D-46A1-A286-8B8CFD845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66BB5-D8BD-4CCB-A2F7-3F8848318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AF5D1-8302-46FA-B257-3BDC71D7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80DF3-8872-4F19-950D-29182C11D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6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37F26-50AA-48BF-AD23-F22E251B8A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54CF59-7AB0-4F0F-8C35-17D6EFDD4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1D4C6-9F65-48CA-8E40-40FCB1B27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EEBD9-345F-44A8-A15E-2ED3B632D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0B63C-A7BD-470E-B685-D9F3AA1D6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1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CFDC9-3806-4DD1-AA03-7B51FA335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B20F0-8E38-4069-A0B6-D12CE67C2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F89EA-10ED-4994-993F-AA9CD6FA7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57C4A-E5AD-470A-9CD6-45ED761E2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06EC1-95F6-49CE-A776-F8409AC94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74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5A8F0-E5F1-4423-BF76-3630BAA4B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DAB073-FE26-4211-905E-6DB102719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C3FB9-9BEA-41F6-99AC-C85BFAA3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B1549-C244-4CA8-91CF-B2CE942F6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B19AD-7B05-4C2D-90E8-4A9567F37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4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F2110-8D4C-44E1-AEE8-FF78BB415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3BE25-A768-4DEF-B78F-49B909C0A2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628CF-1B8E-4C59-80A2-AE4571564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9F692-8225-4A46-95B3-5C4AEC602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1049B-B6D1-4E63-9A53-6431E6617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EE6654-561E-4141-9302-82C03F8E5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74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0AB80-AF7F-4054-944B-5E625339A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5A570-A6F0-4FFC-8DCE-29ADA73E8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39BB2-7749-415A-B79E-3DC919AE4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998CD-42B7-4691-A521-FE124FAB50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630E4C-79E8-44B5-AE08-50BE3C7D9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FDCC36-585E-48F4-9E49-7238D6E98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4D6633-E765-424D-B474-B38959A2F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50D688-335E-4B12-BA12-6B4863A3D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2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B4E69-D1D4-42B6-BF8D-B8CD710FE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46EC23-0817-4180-8829-A1F2E746C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E5ECB-45C1-45A0-BB9F-457A6C8C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EB442A-1A5F-477A-AAFE-EAEE824D2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70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24479-F43C-4A6D-8D99-4CB7A3445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9003C4-3571-42F6-8671-FAEBB0C9D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F17439-C642-491A-A8E5-D21E92C7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8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B2D82-525E-4E97-B4CE-262FCB3F5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EC859-BBBE-4BD3-914D-A89BEC35E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78FC4-4B79-48B3-924B-9E137C20C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AD945E-6D92-4AB9-8CD0-54B9AB1D2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11785-B04F-4EA1-B908-C50C23778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C225D8-2D05-4B1D-995F-DF5F4DD62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3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76702-CD38-4133-BE79-FE91030A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6FBB66-D05A-4A7F-B82F-65356B2F7C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E6915-EDC3-455C-9562-7F48447BC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2004CB-1565-437D-8F03-25A5534E2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F8D098-4C90-4E40-86E0-17CD0A599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E0F6A2-4645-4A8E-9E90-5940874F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7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7A776E-FEDA-4CE9-ADF2-A42228E0F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55060-793D-452D-9C5F-C9114CFE3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E9044-E576-4151-81D1-0BED29DB9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200AF-E3E9-49E6-B4EC-574DF03D23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DBBD6-946D-4602-A3CF-55F76BADCE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7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B253-F823-4A2A-A36A-8FF21C101F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568" y="166719"/>
            <a:ext cx="11683534" cy="771867"/>
          </a:xfrm>
        </p:spPr>
        <p:txBody>
          <a:bodyPr>
            <a:normAutofit fontScale="90000"/>
          </a:bodyPr>
          <a:lstStyle/>
          <a:p>
            <a:r>
              <a:rPr lang="en-US" sz="2700" b="1" dirty="0">
                <a:latin typeface="Lub Dub Medium" panose="020B0603030403020204" pitchFamily="34" charset="0"/>
              </a:rPr>
              <a:t>ANGEL-ASPECT: Trial of Endovascular Therapy for Acute</a:t>
            </a:r>
            <a:br>
              <a:rPr lang="en-US" sz="2700" b="1" dirty="0">
                <a:latin typeface="Lub Dub Medium" panose="020B0603030403020204" pitchFamily="34" charset="0"/>
              </a:rPr>
            </a:br>
            <a:r>
              <a:rPr lang="en-US" sz="2700" b="1" dirty="0">
                <a:latin typeface="Lub Dub Medium" panose="020B0603030403020204" pitchFamily="34" charset="0"/>
              </a:rPr>
              <a:t>Ischemic Stroke with Large Infarct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FC40A7-8CA2-4814-92E7-F4A875862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502" y="1102335"/>
            <a:ext cx="5548170" cy="490748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latin typeface="Lub Dub Medium" panose="020B0603030403020204" pitchFamily="34" charset="0"/>
                <a:cs typeface="Arial" panose="020B0604020202020204" pitchFamily="34" charset="0"/>
              </a:rPr>
              <a:t>Purpose</a:t>
            </a:r>
            <a:r>
              <a:rPr lang="en-US" sz="1400" dirty="0">
                <a:latin typeface="Lub Dub Medium" panose="020B0603030403020204" pitchFamily="34" charset="0"/>
                <a:cs typeface="Arial" panose="020B0604020202020204" pitchFamily="34" charset="0"/>
              </a:rPr>
              <a:t>: 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Lub Dub Medium" panose="020B0603030403020204" pitchFamily="34" charset="0"/>
              </a:rPr>
              <a:t>Comparisons between endovascular therapy (EVT) with medical management and medical management alone for acute stroke patients with large infarct core have not been well studied.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600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latin typeface="Lub Dub Medium" panose="020B0603030403020204" pitchFamily="34" charset="0"/>
                <a:cs typeface="Arial" panose="020B0604020202020204" pitchFamily="34" charset="0"/>
              </a:rPr>
              <a:t>Trial Design</a:t>
            </a:r>
            <a:r>
              <a:rPr lang="en-US" sz="1400" dirty="0">
                <a:latin typeface="Lub Dub Medium" panose="020B0603030403020204" pitchFamily="34" charset="0"/>
                <a:cs typeface="Arial" panose="020B0604020202020204" pitchFamily="34" charset="0"/>
              </a:rPr>
              <a:t>: </a:t>
            </a:r>
            <a:r>
              <a:rPr lang="en-US" sz="1400" dirty="0">
                <a:solidFill>
                  <a:srgbClr val="000000"/>
                </a:solidFill>
                <a:latin typeface="Lub Dub Medium" panose="020B0603030403020204" pitchFamily="34" charset="0"/>
                <a:cs typeface="Arial" panose="020B0604020202020204" pitchFamily="34" charset="0"/>
              </a:rPr>
              <a:t>Multicenter, prospective, open-label, randomized clinical trial in China. N=456. AIS with acute anterior anterior circulation LVO with an Alberta Stroke program early CT score of 3-5 or infarct core volume of 70-100ml. Assigned within 24 hrs. from symptoms onset, 1:1 to receive EVT (mechanical thrombectomy, aspiration thrombectomy, intra-arterial thrombolysis, angioplasty or stenting) or medical management guideline-based per treating clinician. </a:t>
            </a:r>
            <a:endParaRPr lang="en-US" sz="1400" b="0" i="0" u="none" strike="noStrike" baseline="0" dirty="0">
              <a:solidFill>
                <a:srgbClr val="000000"/>
              </a:solidFill>
              <a:latin typeface="Lub Dub Medium" panose="020B0603030403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600" b="1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latin typeface="Lub Dub Medium" panose="020B0603030403020204" pitchFamily="34" charset="0"/>
                <a:cs typeface="Arial" panose="020B0604020202020204" pitchFamily="34" charset="0"/>
              </a:rPr>
              <a:t>Primary Endpoint:</a:t>
            </a:r>
            <a:r>
              <a:rPr lang="en-US" sz="1400" dirty="0">
                <a:latin typeface="Lub Dub Medium" panose="020B0603030403020204" pitchFamily="34" charset="0"/>
                <a:cs typeface="Arial" panose="020B0604020202020204" pitchFamily="34" charset="0"/>
              </a:rPr>
              <a:t> Shift toward better outcomes in the distribution of scores on the modified Rankin Scale (mRS).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600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400" b="1" i="0" u="none" strike="noStrike" baseline="0" dirty="0">
                <a:solidFill>
                  <a:srgbClr val="000000"/>
                </a:solidFill>
                <a:latin typeface="Lub Dub Medium" panose="020B0603030403020204" pitchFamily="34" charset="0"/>
              </a:rPr>
              <a:t>Primary Safety Endpoint: </a:t>
            </a:r>
            <a:r>
              <a:rPr lang="en-US" sz="1400" i="0" u="none" strike="noStrike" baseline="0" dirty="0">
                <a:solidFill>
                  <a:srgbClr val="000000"/>
                </a:solidFill>
                <a:latin typeface="Lub Dub Medium" panose="020B0603030403020204" pitchFamily="34" charset="0"/>
              </a:rPr>
              <a:t>Symptomatic</a:t>
            </a:r>
            <a:r>
              <a:rPr lang="en-US" sz="1400" b="0" i="0" u="none" strike="noStrike" baseline="0" dirty="0">
                <a:solidFill>
                  <a:srgbClr val="000000"/>
                </a:solidFill>
                <a:latin typeface="Lub Dub Medium" panose="020B0603030403020204" pitchFamily="34" charset="0"/>
              </a:rPr>
              <a:t> ICH within 48h.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600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400" b="1" dirty="0">
                <a:latin typeface="Lub Dub Medium" panose="020B0603030403020204" pitchFamily="34" charset="0"/>
                <a:cs typeface="Arial" panose="020B0604020202020204" pitchFamily="34" charset="0"/>
              </a:rPr>
              <a:t>Key Takeaways for the Clinician: </a:t>
            </a:r>
            <a:r>
              <a:rPr lang="en-US" sz="1400" dirty="0">
                <a:latin typeface="Lub Dub Medium" panose="020B0603030403020204" pitchFamily="34" charset="0"/>
                <a:cs typeface="Arial" panose="020B0604020202020204" pitchFamily="34" charset="0"/>
              </a:rPr>
              <a:t>Participants in this study with a large infarct core and who received EVT within 24 hours had better functional outcomes at 3 months compared to those participants with large infarct core who received medical management alone. 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3820E9-47E4-4A08-9194-F9BBDD3BB7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661980"/>
              </p:ext>
            </p:extLst>
          </p:nvPr>
        </p:nvGraphicFramePr>
        <p:xfrm>
          <a:off x="5745725" y="1159361"/>
          <a:ext cx="6302773" cy="4850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5336">
                  <a:extLst>
                    <a:ext uri="{9D8B030D-6E8A-4147-A177-3AD203B41FA5}">
                      <a16:colId xmlns:a16="http://schemas.microsoft.com/office/drawing/2014/main" val="1434452672"/>
                    </a:ext>
                  </a:extLst>
                </a:gridCol>
                <a:gridCol w="830425">
                  <a:extLst>
                    <a:ext uri="{9D8B030D-6E8A-4147-A177-3AD203B41FA5}">
                      <a16:colId xmlns:a16="http://schemas.microsoft.com/office/drawing/2014/main" val="3447951577"/>
                    </a:ext>
                  </a:extLst>
                </a:gridCol>
                <a:gridCol w="1341116">
                  <a:extLst>
                    <a:ext uri="{9D8B030D-6E8A-4147-A177-3AD203B41FA5}">
                      <a16:colId xmlns:a16="http://schemas.microsoft.com/office/drawing/2014/main" val="3366164732"/>
                    </a:ext>
                  </a:extLst>
                </a:gridCol>
                <a:gridCol w="1084843">
                  <a:extLst>
                    <a:ext uri="{9D8B030D-6E8A-4147-A177-3AD203B41FA5}">
                      <a16:colId xmlns:a16="http://schemas.microsoft.com/office/drawing/2014/main" val="72703561"/>
                    </a:ext>
                  </a:extLst>
                </a:gridCol>
                <a:gridCol w="1001053">
                  <a:extLst>
                    <a:ext uri="{9D8B030D-6E8A-4147-A177-3AD203B41FA5}">
                      <a16:colId xmlns:a16="http://schemas.microsoft.com/office/drawing/2014/main" val="1734818982"/>
                    </a:ext>
                  </a:extLst>
                </a:gridCol>
              </a:tblGrid>
              <a:tr h="8754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RESULTS</a:t>
                      </a:r>
                      <a:endParaRPr lang="en-US" sz="140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10E2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i="0" u="none" strike="noStrike" kern="1200" baseline="0" dirty="0">
                          <a:solidFill>
                            <a:schemeClr val="lt1"/>
                          </a:solidFill>
                          <a:latin typeface="Lub Dub Medium" panose="020B0603030403020204" pitchFamily="34" charset="0"/>
                          <a:ea typeface="+mn-ea"/>
                          <a:cs typeface="+mn-cs"/>
                        </a:rPr>
                        <a:t>EVT</a:t>
                      </a:r>
                    </a:p>
                    <a:p>
                      <a:pPr algn="ctr"/>
                      <a:r>
                        <a:rPr lang="en-US" sz="1300" b="1" i="0" u="none" strike="noStrike" kern="1200" baseline="0" dirty="0">
                          <a:solidFill>
                            <a:schemeClr val="lt1"/>
                          </a:solidFill>
                          <a:latin typeface="Lub Dub Medium" panose="020B0603030403020204" pitchFamily="34" charset="0"/>
                          <a:ea typeface="+mn-ea"/>
                          <a:cs typeface="+mn-cs"/>
                        </a:rPr>
                        <a:t>N=230</a:t>
                      </a:r>
                      <a:endParaRPr lang="en-US" sz="140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10E2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1" i="0" u="none" strike="noStrike" kern="1200" baseline="0" dirty="0">
                          <a:solidFill>
                            <a:schemeClr val="lt1"/>
                          </a:solidFill>
                          <a:latin typeface="Lub Dub Medium" panose="020B0603030403020204" pitchFamily="34" charset="0"/>
                          <a:ea typeface="+mn-ea"/>
                          <a:cs typeface="+mn-cs"/>
                        </a:rPr>
                        <a:t>Medical Management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1" i="0" u="none" strike="noStrike" kern="1200" baseline="0" dirty="0">
                          <a:solidFill>
                            <a:schemeClr val="lt1"/>
                          </a:solidFill>
                          <a:latin typeface="Lub Dub Medium" panose="020B0603030403020204" pitchFamily="34" charset="0"/>
                          <a:ea typeface="+mn-ea"/>
                          <a:cs typeface="+mn-cs"/>
                        </a:rPr>
                        <a:t>N=225</a:t>
                      </a:r>
                      <a:endParaRPr lang="en-US" sz="130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10E2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Treatment Effect</a:t>
                      </a:r>
                    </a:p>
                    <a:p>
                      <a:pPr algn="ctr"/>
                      <a:r>
                        <a:rPr lang="en-US" sz="130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(95%CI)</a:t>
                      </a:r>
                    </a:p>
                  </a:txBody>
                  <a:tcPr anchor="ctr">
                    <a:solidFill>
                      <a:srgbClr val="C10E2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95% CI and </a:t>
                      </a:r>
                    </a:p>
                    <a:p>
                      <a:pPr algn="ctr"/>
                      <a:r>
                        <a:rPr lang="en-US" sz="1300" b="1" i="0" u="none" strike="noStrike" kern="1200" baseline="0" dirty="0">
                          <a:solidFill>
                            <a:schemeClr val="lt1"/>
                          </a:solidFill>
                          <a:latin typeface="Lub Dub Medium" panose="020B0603030403020204" pitchFamily="34" charset="0"/>
                          <a:ea typeface="+mn-ea"/>
                          <a:cs typeface="Arial" panose="020B0604020202020204" pitchFamily="34" charset="0"/>
                        </a:rPr>
                        <a:t>P-value</a:t>
                      </a:r>
                      <a:endParaRPr lang="en-US" sz="130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C10E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085222"/>
                  </a:ext>
                </a:extLst>
              </a:tr>
              <a:tr h="339987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Primary Endpoint</a:t>
                      </a:r>
                    </a:p>
                  </a:txBody>
                  <a:tcPr>
                    <a:solidFill>
                      <a:srgbClr val="C0C0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919216"/>
                  </a:ext>
                </a:extLst>
              </a:tr>
              <a:tr h="876788">
                <a:tc>
                  <a:txBody>
                    <a:bodyPr/>
                    <a:lstStyle/>
                    <a:p>
                      <a:pPr algn="l"/>
                      <a:r>
                        <a:rPr lang="en-US" sz="1400" b="0" i="0" baseline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Distribution of 90-day mRS scores in the Intention-To-Treat (ITT) Analysis 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baseline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4 (2-5)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i="0" baseline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4 (3-5)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1.37</a:t>
                      </a:r>
                      <a:endParaRPr lang="en-US" sz="1500" b="0" i="0" baseline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5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1.11-1.69 </a:t>
                      </a:r>
                    </a:p>
                    <a:p>
                      <a:pPr algn="l"/>
                      <a:r>
                        <a:rPr lang="en-GB" sz="15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P=0.004</a:t>
                      </a:r>
                      <a:endParaRPr lang="en-US" sz="1500" b="0" i="0" baseline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63089"/>
                  </a:ext>
                </a:extLst>
              </a:tr>
              <a:tr h="339987">
                <a:tc gridSpan="5">
                  <a:txBody>
                    <a:bodyPr/>
                    <a:lstStyle/>
                    <a:p>
                      <a:pPr algn="l"/>
                      <a:r>
                        <a:rPr lang="en-US" sz="1600" b="1" baseline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Safety Endpoints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278144"/>
                  </a:ext>
                </a:extLst>
              </a:tr>
              <a:tr h="7022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baseline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Primary: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baseline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symptomatic ICH within 48 h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(6.1%)</a:t>
                      </a:r>
                      <a:endParaRPr lang="en-US" sz="1600" b="0" baseline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6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(2.7%)</a:t>
                      </a:r>
                      <a:endParaRPr lang="en-US" sz="1400" b="0" baseline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2.07 </a:t>
                      </a:r>
                      <a:endParaRPr lang="en-US" sz="1400" b="0" baseline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effectLst/>
                          <a:latin typeface="Lub Dub Medium" panose="020B0603030403020204" pitchFamily="34" charset="0"/>
                          <a:ea typeface="Microsoft YaHei" panose="020B0503020204020204" pitchFamily="34" charset="-122"/>
                        </a:rPr>
                        <a:t>0.79-5.41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P=0.12</a:t>
                      </a:r>
                      <a:endParaRPr lang="en-US" sz="1400" b="0" baseline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338229"/>
                  </a:ext>
                </a:extLst>
              </a:tr>
              <a:tr h="498009">
                <a:tc>
                  <a:txBody>
                    <a:bodyPr/>
                    <a:lstStyle/>
                    <a:p>
                      <a:pPr algn="l"/>
                      <a:r>
                        <a:rPr lang="en-US" sz="1400" b="0" baseline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Any ICH within 48 h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113 </a:t>
                      </a:r>
                    </a:p>
                    <a:p>
                      <a:pPr algn="ctr"/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(49.1%)</a:t>
                      </a:r>
                      <a:endParaRPr lang="en-US" sz="1600" b="0" baseline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39 </a:t>
                      </a:r>
                    </a:p>
                    <a:p>
                      <a:pPr algn="ctr"/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(17.3%)</a:t>
                      </a:r>
                      <a:endParaRPr lang="en-US" sz="1400" b="0" baseline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2.71</a:t>
                      </a:r>
                      <a:endParaRPr lang="en-US" sz="1400" b="1" baseline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1.91-3.84</a:t>
                      </a:r>
                    </a:p>
                    <a:p>
                      <a:pPr algn="ctr"/>
                      <a:r>
                        <a:rPr lang="en-US" sz="1400" b="0" dirty="0">
                          <a:latin typeface="Lub Dub Medium" panose="020B0603030403020204" pitchFamily="34" charset="0"/>
                          <a:cs typeface="Arial" panose="020B0604020202020204" pitchFamily="34" charset="0"/>
                        </a:rPr>
                        <a:t>P&lt;0.001</a:t>
                      </a:r>
                      <a:endParaRPr lang="en-US" sz="1400" b="1" baseline="0" dirty="0">
                        <a:latin typeface="Lub Dub Medium" panose="020B0603030403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512067"/>
                  </a:ext>
                </a:extLst>
              </a:tr>
              <a:tr h="1100466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dk1"/>
                          </a:solidFill>
                          <a:latin typeface="Lub Dub Medium" panose="020B0603030403020204" pitchFamily="34" charset="0"/>
                          <a:ea typeface="+mn-ea"/>
                          <a:cs typeface="Arial" panose="020B0604020202020204" pitchFamily="34" charset="0"/>
                        </a:rPr>
                        <a:t>Results:  </a:t>
                      </a:r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Lub Dub Medium" panose="020B0603030403020204" pitchFamily="34" charset="0"/>
                          <a:ea typeface="+mn-ea"/>
                          <a:cs typeface="+mn-cs"/>
                        </a:rPr>
                        <a:t>In this trial conducted in China, stroke patients with large infarct core treated with endovascular therapy had a better functional outcome at 3 months than medical management but had more intracranial hemorrhage. </a:t>
                      </a:r>
                      <a:endParaRPr lang="en-US" sz="1400" b="1" kern="1200" dirty="0">
                        <a:solidFill>
                          <a:schemeClr val="dk1"/>
                        </a:solidFill>
                        <a:latin typeface="Lub Dub Medium" panose="020B0603030403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0C0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03333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337D953-16A7-40B9-A0DA-BE76C7827B89}"/>
              </a:ext>
            </a:extLst>
          </p:cNvPr>
          <p:cNvSpPr txBox="1"/>
          <p:nvPr/>
        </p:nvSpPr>
        <p:spPr>
          <a:xfrm>
            <a:off x="143502" y="5945871"/>
            <a:ext cx="494629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dirty="0">
                <a:latin typeface="Lub Dub Medium" panose="020B0603030403020204" pitchFamily="34" charset="0"/>
              </a:rPr>
              <a:t>Presented by: </a:t>
            </a:r>
            <a:r>
              <a:rPr lang="en-US" sz="1000" dirty="0" err="1">
                <a:latin typeface="Lub Dub Medium" panose="020B0603030403020204" pitchFamily="34" charset="0"/>
              </a:rPr>
              <a:t>Xiaochuan</a:t>
            </a:r>
            <a:r>
              <a:rPr lang="en-US" sz="1000" dirty="0">
                <a:latin typeface="Lub Dub Medium" panose="020B0603030403020204" pitchFamily="34" charset="0"/>
              </a:rPr>
              <a:t> </a:t>
            </a:r>
            <a:r>
              <a:rPr lang="en-US" sz="1000" dirty="0" err="1">
                <a:latin typeface="Lub Dub Medium" panose="020B0603030403020204" pitchFamily="34" charset="0"/>
              </a:rPr>
              <a:t>Huo</a:t>
            </a:r>
            <a:r>
              <a:rPr lang="en-US" sz="1000" dirty="0">
                <a:latin typeface="Lub Dub Medium" panose="020B0603030403020204" pitchFamily="34" charset="0"/>
              </a:rPr>
              <a:t>  MD  International Stroke Conference 2023. </a:t>
            </a:r>
          </a:p>
          <a:p>
            <a:r>
              <a:rPr lang="en-US" sz="1000" dirty="0">
                <a:latin typeface="Lub Dub Medium" panose="020B0603030403020204" pitchFamily="34" charset="0"/>
              </a:rPr>
              <a:t>© 2023, American Heart | American Stroke Association. All rights reserved.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6603FF00-F95E-46BA-B625-196DEB22884E}"/>
              </a:ext>
            </a:extLst>
          </p:cNvPr>
          <p:cNvSpPr txBox="1"/>
          <p:nvPr/>
        </p:nvSpPr>
        <p:spPr>
          <a:xfrm>
            <a:off x="7181702" y="6136340"/>
            <a:ext cx="49462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50" i="1" dirty="0">
                <a:effectLst/>
                <a:latin typeface="Lub Dub Medium" panose="020B0603030403020204" pitchFamily="34" charset="0"/>
                <a:ea typeface="Calibri" panose="020F0502020204030204" pitchFamily="34" charset="0"/>
              </a:rPr>
              <a:t>Results reflect the data available at the time of presentation.</a:t>
            </a:r>
          </a:p>
        </p:txBody>
      </p:sp>
      <p:pic>
        <p:nvPicPr>
          <p:cNvPr id="12" name="Picture 11" descr="INternational Stroke Conference logo">
            <a:extLst>
              <a:ext uri="{FF2B5EF4-FFF2-40B4-BE49-F238E27FC236}">
                <a16:creationId xmlns:a16="http://schemas.microsoft.com/office/drawing/2014/main" id="{6241A514-7CCD-48B8-8446-0F4437E4114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1330" y="6359488"/>
            <a:ext cx="1416698" cy="54128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DDFD2AF-EB6D-4453-8528-61E71A5A753B}"/>
              </a:ext>
            </a:extLst>
          </p:cNvPr>
          <p:cNvSpPr txBox="1"/>
          <p:nvPr/>
        </p:nvSpPr>
        <p:spPr>
          <a:xfrm>
            <a:off x="10910388" y="6468932"/>
            <a:ext cx="1281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#ISC23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B407E1-7B73-4372-88F1-42E1F16E4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330" y="6431564"/>
            <a:ext cx="12193330" cy="440314"/>
          </a:xfrm>
          <a:prstGeom prst="rect">
            <a:avLst/>
          </a:prstGeom>
          <a:solidFill>
            <a:srgbClr val="C10E2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593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rchive xmlns="92fac17d-6bf2-43e0-8062-237a3e0069f0">true</Archive>
    <SharedWithUsers xmlns="a8141f85-a657-4eb9-a227-203e80c9c418">
      <UserInfo>
        <DisplayName>Anne Leonard</DisplayName>
        <AccountId>1942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f4f22ede-e726-4d3d-b195-8dfd25ae0d91" ContentTypeId="0x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A53823A7280F48939A9462EAD672B4" ma:contentTypeVersion="22" ma:contentTypeDescription="Create a new document." ma:contentTypeScope="" ma:versionID="63938a1e1aeaa18a028c7d080f3df363">
  <xsd:schema xmlns:xsd="http://www.w3.org/2001/XMLSchema" xmlns:xs="http://www.w3.org/2001/XMLSchema" xmlns:p="http://schemas.microsoft.com/office/2006/metadata/properties" xmlns:ns2="a8141f85-a657-4eb9-a227-203e80c9c418" xmlns:ns3="dbddb092-ea66-4d4f-9ad2-c4b3e74ba5e4" xmlns:ns4="92fac17d-6bf2-43e0-8062-237a3e0069f0" targetNamespace="http://schemas.microsoft.com/office/2006/metadata/properties" ma:root="true" ma:fieldsID="58fb07f35e9f78e3609e800a62046986" ns2:_="" ns3:_="" ns4:_="">
    <xsd:import namespace="a8141f85-a657-4eb9-a227-203e80c9c418"/>
    <xsd:import namespace="dbddb092-ea66-4d4f-9ad2-c4b3e74ba5e4"/>
    <xsd:import namespace="92fac17d-6bf2-43e0-8062-237a3e0069f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Archi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141f85-a657-4eb9-a227-203e80c9c4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ddb092-ea66-4d4f-9ad2-c4b3e74ba5e4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fac17d-6bf2-43e0-8062-237a3e0069f0" elementFormDefault="qualified">
    <xsd:import namespace="http://schemas.microsoft.com/office/2006/documentManagement/types"/>
    <xsd:import namespace="http://schemas.microsoft.com/office/infopath/2007/PartnerControls"/>
    <xsd:element name="Archive" ma:index="13" nillable="true" ma:displayName="Archive" ma:default="1" ma:indexed="true" ma:internalName="Archive">
      <xsd:simpleType>
        <xsd:restriction base="dms:Boolean"/>
      </xsd:simpleType>
    </xsd:element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B76963-FFE7-42A8-86B3-1363934A7BCF}">
  <ds:schemaRefs>
    <ds:schemaRef ds:uri="a8141f85-a657-4eb9-a227-203e80c9c41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bddb092-ea66-4d4f-9ad2-c4b3e74ba5e4"/>
    <ds:schemaRef ds:uri="http://purl.org/dc/elements/1.1/"/>
    <ds:schemaRef ds:uri="http://schemas.microsoft.com/office/2006/metadata/properties"/>
    <ds:schemaRef ds:uri="92fac17d-6bf2-43e0-8062-237a3e0069f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26B3A63-FCAA-4BDD-AE8B-FE707AE19D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80D529-D70D-4962-B69B-BFEF9417265F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44474B79-1015-41E1-9EBD-70CF949270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141f85-a657-4eb9-a227-203e80c9c418"/>
    <ds:schemaRef ds:uri="dbddb092-ea66-4d4f-9ad2-c4b3e74ba5e4"/>
    <ds:schemaRef ds:uri="92fac17d-6bf2-43e0-8062-237a3e0069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3241</TotalTime>
  <Words>487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Lub Dub Medium</vt:lpstr>
      <vt:lpstr>Office Theme</vt:lpstr>
      <vt:lpstr>ANGEL-ASPECT: Trial of Endovascular Therapy for Acute Ischemic Stroke with Large Infarct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 Perkins</dc:creator>
  <cp:lastModifiedBy>Alice Wolke</cp:lastModifiedBy>
  <cp:revision>62</cp:revision>
  <dcterms:created xsi:type="dcterms:W3CDTF">2018-08-07T17:30:22Z</dcterms:created>
  <dcterms:modified xsi:type="dcterms:W3CDTF">2023-02-10T18:15:42Z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0x0101001AA53823A7280F48939A9462EAD672B4</vt:lpwstr>
  </property>
</Properties>
</file>