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5"/>
    <p:sldMasterId id="2147483703" r:id="rId6"/>
    <p:sldMasterId id="2147483689" r:id="rId7"/>
    <p:sldMasterId id="2147483698" r:id="rId8"/>
    <p:sldMasterId id="2147483721" r:id="rId9"/>
    <p:sldMasterId id="2147483726" r:id="rId10"/>
  </p:sldMasterIdLst>
  <p:notesMasterIdLst>
    <p:notesMasterId r:id="rId18"/>
  </p:notesMasterIdLst>
  <p:sldIdLst>
    <p:sldId id="256" r:id="rId11"/>
    <p:sldId id="273" r:id="rId12"/>
    <p:sldId id="274" r:id="rId13"/>
    <p:sldId id="275" r:id="rId14"/>
    <p:sldId id="276" r:id="rId15"/>
    <p:sldId id="27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64"/>
    <p:restoredTop sz="94704"/>
  </p:normalViewPr>
  <p:slideViewPr>
    <p:cSldViewPr snapToGrid="0" snapToObjects="1">
      <p:cViewPr varScale="1">
        <p:scale>
          <a:sx n="123" d="100"/>
          <a:sy n="123" d="100"/>
        </p:scale>
        <p:origin x="450" y="108"/>
      </p:cViewPr>
      <p:guideLst>
        <p:guide orient="horz" pos="3717"/>
        <p:guide pos="3840"/>
      </p:guideLst>
    </p:cSldViewPr>
  </p:slideViewPr>
  <p:outlineViewPr>
    <p:cViewPr>
      <p:scale>
        <a:sx n="33" d="100"/>
        <a:sy n="33" d="100"/>
      </p:scale>
      <p:origin x="0" y="-4990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slide" Target="slides/slide5.xml"/><Relationship Id="rId10" Type="http://schemas.openxmlformats.org/officeDocument/2006/relationships/slideMaster" Target="slideMasters/slideMaster6.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9BB0E-4FBC-3646-922E-B3EE5123099C}"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E5D83-AD5B-4D48-B55A-D6E9EDB1B56F}" type="slidenum">
              <a:rPr lang="en-US" smtClean="0"/>
              <a:t>‹#›</a:t>
            </a:fld>
            <a:endParaRPr lang="en-US"/>
          </a:p>
        </p:txBody>
      </p:sp>
    </p:spTree>
    <p:extLst>
      <p:ext uri="{BB962C8B-B14F-4D97-AF65-F5344CB8AC3E}">
        <p14:creationId xmlns:p14="http://schemas.microsoft.com/office/powerpoint/2010/main" val="5853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E5D83-AD5B-4D48-B55A-D6E9EDB1B56F}" type="slidenum">
              <a:rPr lang="en-US" smtClean="0"/>
              <a:t>1</a:t>
            </a:fld>
            <a:endParaRPr lang="en-US"/>
          </a:p>
        </p:txBody>
      </p:sp>
    </p:spTree>
    <p:extLst>
      <p:ext uri="{BB962C8B-B14F-4D97-AF65-F5344CB8AC3E}">
        <p14:creationId xmlns:p14="http://schemas.microsoft.com/office/powerpoint/2010/main" val="2445616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233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3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5278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HA text 02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4267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029828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AHA text 02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7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HA text 02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601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AHA text 02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72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546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16381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AHA text 03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1502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285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AHA text 03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90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5031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52823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509810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8657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9843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35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6445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71188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64778"/>
            <a:ext cx="5119688"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64778"/>
            <a:ext cx="5119687"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9231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3622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52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HA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870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99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6286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HA titl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DC020-9C31-2F45-A263-4A06588AA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294774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81869"/>
            <a:ext cx="10515600" cy="4486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11219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792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7711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image" Target="../media/image7.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739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52836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712373914"/>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87" r:id="rId3"/>
    <p:sldLayoutId id="2147483688" r:id="rId4"/>
    <p:sldLayoutId id="2147483718" r:id="rId5"/>
    <p:sldLayoutId id="2147483720" r:id="rId6"/>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orient="horz" pos="879" userDrawn="1">
          <p15:clr>
            <a:srgbClr val="F26B43"/>
          </p15:clr>
        </p15:guide>
        <p15:guide id="3" orient="horz" pos="229" userDrawn="1">
          <p15:clr>
            <a:srgbClr val="F26B43"/>
          </p15:clr>
        </p15:guide>
        <p15:guide id="4" orient="horz" pos="4125" userDrawn="1">
          <p15:clr>
            <a:srgbClr val="F26B43"/>
          </p15:clr>
        </p15:guide>
        <p15:guide id="5" pos="3840" userDrawn="1">
          <p15:clr>
            <a:srgbClr val="F26B43"/>
          </p15:clr>
        </p15:guide>
        <p15:guide id="6" pos="528" userDrawn="1">
          <p15:clr>
            <a:srgbClr val="F26B43"/>
          </p15:clr>
        </p15:guide>
        <p15:guide id="7" pos="7152" userDrawn="1">
          <p15:clr>
            <a:srgbClr val="F26B43"/>
          </p15:clr>
        </p15:guide>
        <p15:guide id="8" pos="254" userDrawn="1">
          <p15:clr>
            <a:srgbClr val="F26B43"/>
          </p15:clr>
        </p15:guide>
        <p15:guide id="9" pos="3753" userDrawn="1">
          <p15:clr>
            <a:srgbClr val="F26B43"/>
          </p15:clr>
        </p15:guide>
        <p15:guide id="10" pos="39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5594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86486"/>
            <a:ext cx="10515600" cy="4481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8"/>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33010043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31" r:id="rId5"/>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51667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56231"/>
            <a:ext cx="10515600" cy="44609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2"/>
                </a:solidFill>
                <a:latin typeface="Lub Dub Medium" panose="020B0603030403020204" pitchFamily="34" charset="77"/>
              </a:rPr>
              <a:t>‹#›</a:t>
            </a:fld>
            <a:endParaRPr lang="en-US" sz="1000" dirty="0">
              <a:solidFill>
                <a:schemeClr val="bg2"/>
              </a:solidFill>
              <a:latin typeface="Lub Dub Medium" panose="020B0603030403020204" pitchFamily="34" charset="77"/>
            </a:endParaRPr>
          </a:p>
        </p:txBody>
      </p:sp>
    </p:spTree>
    <p:extLst>
      <p:ext uri="{BB962C8B-B14F-4D97-AF65-F5344CB8AC3E}">
        <p14:creationId xmlns:p14="http://schemas.microsoft.com/office/powerpoint/2010/main" val="38000105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2049"/>
            <a:ext cx="10515600" cy="4529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40300523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r="50000"/>
          <a:stretch/>
        </p:blipFill>
        <p:spPr>
          <a:xfrm flipH="1">
            <a:off x="6096000" y="0"/>
            <a:ext cx="6096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9379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0872"/>
            <a:ext cx="10515600" cy="51970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rotWithShape="1">
          <a:blip r:embed="rId7"/>
          <a:srcRect r="56108"/>
          <a:stretch/>
        </p:blipFill>
        <p:spPr>
          <a:xfrm>
            <a:off x="168275" y="130766"/>
            <a:ext cx="588094"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13775384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47685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11419853"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8" name="Picture 7">
            <a:extLst>
              <a:ext uri="{FF2B5EF4-FFF2-40B4-BE49-F238E27FC236}">
                <a16:creationId xmlns:a16="http://schemas.microsoft.com/office/drawing/2014/main" id="{F65DBE82-8B1D-9A45-84F6-1BE3FB96CD22}"/>
              </a:ext>
            </a:extLst>
          </p:cNvPr>
          <p:cNvPicPr>
            <a:picLocks noChangeAspect="1"/>
          </p:cNvPicPr>
          <p:nvPr userDrawn="1"/>
        </p:nvPicPr>
        <p:blipFill>
          <a:blip r:embed="rId6"/>
          <a:stretch>
            <a:fillRect/>
          </a:stretch>
        </p:blipFill>
        <p:spPr>
          <a:xfrm>
            <a:off x="190577" y="5892521"/>
            <a:ext cx="1339850" cy="726566"/>
          </a:xfrm>
          <a:prstGeom prst="rect">
            <a:avLst/>
          </a:prstGeom>
        </p:spPr>
      </p:pic>
    </p:spTree>
    <p:extLst>
      <p:ext uri="{BB962C8B-B14F-4D97-AF65-F5344CB8AC3E}">
        <p14:creationId xmlns:p14="http://schemas.microsoft.com/office/powerpoint/2010/main" val="11068733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1C8F6-6DF6-1147-99D7-302828D59E88}"/>
              </a:ext>
            </a:extLst>
          </p:cNvPr>
          <p:cNvSpPr>
            <a:spLocks noGrp="1"/>
          </p:cNvSpPr>
          <p:nvPr>
            <p:ph type="ctrTitle"/>
          </p:nvPr>
        </p:nvSpPr>
        <p:spPr>
          <a:xfrm>
            <a:off x="1253359" y="2471979"/>
            <a:ext cx="7291551" cy="1037983"/>
          </a:xfrm>
        </p:spPr>
        <p:txBody>
          <a:bodyPr/>
          <a:lstStyle/>
          <a:p>
            <a:r>
              <a:rPr lang="en-US" dirty="0">
                <a:latin typeface="Lub Dub Medium" panose="020B0603030403020204" pitchFamily="34" charset="0"/>
              </a:rPr>
              <a:t>Disclosure SLIDEs</a:t>
            </a:r>
          </a:p>
        </p:txBody>
      </p:sp>
      <p:sp>
        <p:nvSpPr>
          <p:cNvPr id="6" name="Subtitle 5">
            <a:extLst>
              <a:ext uri="{FF2B5EF4-FFF2-40B4-BE49-F238E27FC236}">
                <a16:creationId xmlns:a16="http://schemas.microsoft.com/office/drawing/2014/main" id="{30A13920-4F2C-2F49-9F06-277D29A38DE4}"/>
              </a:ext>
            </a:extLst>
          </p:cNvPr>
          <p:cNvSpPr>
            <a:spLocks noGrp="1"/>
          </p:cNvSpPr>
          <p:nvPr>
            <p:ph type="subTitle" idx="1"/>
          </p:nvPr>
        </p:nvSpPr>
        <p:spPr>
          <a:xfrm>
            <a:off x="1253360" y="3613662"/>
            <a:ext cx="3287644" cy="578630"/>
          </a:xfrm>
        </p:spPr>
        <p:txBody>
          <a:bodyPr/>
          <a:lstStyle/>
          <a:p>
            <a:r>
              <a:rPr lang="en-US" dirty="0">
                <a:solidFill>
                  <a:schemeClr val="tx1"/>
                </a:solidFill>
              </a:rPr>
              <a:t>Template and Examples</a:t>
            </a:r>
          </a:p>
        </p:txBody>
      </p:sp>
    </p:spTree>
    <p:extLst>
      <p:ext uri="{BB962C8B-B14F-4D97-AF65-F5344CB8AC3E}">
        <p14:creationId xmlns:p14="http://schemas.microsoft.com/office/powerpoint/2010/main" val="34911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854529" y="442403"/>
            <a:ext cx="10515600" cy="559408"/>
          </a:xfrm>
        </p:spPr>
        <p:txBody>
          <a:bodyPr>
            <a:normAutofit fontScale="90000"/>
          </a:bodyPr>
          <a:lstStyle/>
          <a:p>
            <a:pPr algn="ct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r>
              <a:rPr lang="en-US" sz="3300" b="0" cap="none" dirty="0">
                <a:solidFill>
                  <a:schemeClr val="accent1"/>
                </a:solidFill>
                <a:latin typeface="Lub Dub Medium" panose="020B0603030403020204" pitchFamily="34" charset="0"/>
                <a:cs typeface="Helvetica"/>
              </a:rPr>
              <a:t>Faculty Disclosure Information Elements</a:t>
            </a:r>
            <a:endParaRPr lang="en-US" sz="3300" b="0" dirty="0">
              <a:solidFill>
                <a:schemeClr val="accent1"/>
              </a:solidFill>
              <a:latin typeface="Lub Dub Medium" panose="020B0603030403020204" pitchFamily="34" charset="0"/>
            </a:endParaRPr>
          </a:p>
        </p:txBody>
      </p:sp>
      <p:sp>
        <p:nvSpPr>
          <p:cNvPr id="2" name="Content Placeholder 1">
            <a:extLst>
              <a:ext uri="{FF2B5EF4-FFF2-40B4-BE49-F238E27FC236}">
                <a16:creationId xmlns:a16="http://schemas.microsoft.com/office/drawing/2014/main" id="{06C6FAD0-22CF-44F6-9F0B-7E0B1A8B5B29}"/>
              </a:ext>
            </a:extLst>
          </p:cNvPr>
          <p:cNvSpPr>
            <a:spLocks noGrp="1"/>
          </p:cNvSpPr>
          <p:nvPr>
            <p:ph idx="1"/>
          </p:nvPr>
        </p:nvSpPr>
        <p:spPr/>
        <p:txBody>
          <a:bodyPr>
            <a:normAutofit/>
          </a:bodyPr>
          <a:lstStyle/>
          <a:p>
            <a:pPr>
              <a:lnSpc>
                <a:spcPct val="100000"/>
              </a:lnSpc>
              <a:spcBef>
                <a:spcPts val="0"/>
              </a:spcBef>
            </a:pPr>
            <a:r>
              <a:rPr lang="en-US" sz="2400" cap="none" dirty="0">
                <a:solidFill>
                  <a:schemeClr val="tx1"/>
                </a:solidFill>
                <a:latin typeface="Lub Dub Medium" panose="020B0603030403020204" pitchFamily="34" charset="0"/>
              </a:rPr>
              <a:t>Name Of Faculty</a:t>
            </a:r>
          </a:p>
          <a:p>
            <a:pPr>
              <a:lnSpc>
                <a:spcPct val="100000"/>
              </a:lnSpc>
              <a:spcBef>
                <a:spcPts val="0"/>
              </a:spcBef>
            </a:pPr>
            <a:endParaRPr lang="en-US" sz="2400" dirty="0">
              <a:solidFill>
                <a:schemeClr val="tx1"/>
              </a:solidFill>
              <a:latin typeface="Lub Dub Medium" panose="020B0603030403020204" pitchFamily="34" charset="0"/>
            </a:endParaRPr>
          </a:p>
          <a:p>
            <a:pPr>
              <a:lnSpc>
                <a:spcPct val="100000"/>
              </a:lnSpc>
              <a:spcBef>
                <a:spcPts val="0"/>
              </a:spcBef>
            </a:pPr>
            <a:r>
              <a:rPr lang="en-US" sz="2400" cap="none" dirty="0">
                <a:solidFill>
                  <a:schemeClr val="tx1"/>
                </a:solidFill>
                <a:latin typeface="Lub Dub Medium" panose="020B0603030403020204" pitchFamily="34" charset="0"/>
              </a:rPr>
              <a:t>Title Of Presentation</a:t>
            </a:r>
          </a:p>
          <a:p>
            <a:pPr>
              <a:lnSpc>
                <a:spcPct val="100000"/>
              </a:lnSpc>
              <a:spcBef>
                <a:spcPts val="0"/>
              </a:spcBef>
            </a:pPr>
            <a:endParaRPr lang="en-US" sz="2400" dirty="0">
              <a:solidFill>
                <a:schemeClr val="tx1"/>
              </a:solidFill>
              <a:latin typeface="Lub Dub Medium" panose="020B0603030403020204" pitchFamily="34" charset="0"/>
            </a:endParaRPr>
          </a:p>
          <a:p>
            <a:pPr>
              <a:lnSpc>
                <a:spcPct val="100000"/>
              </a:lnSpc>
              <a:spcBef>
                <a:spcPts val="0"/>
              </a:spcBef>
            </a:pPr>
            <a:r>
              <a:rPr lang="en-US" sz="2400" cap="none" dirty="0">
                <a:solidFill>
                  <a:schemeClr val="tx1"/>
                </a:solidFill>
                <a:latin typeface="Lub Dub Medium" panose="020B0603030403020204" pitchFamily="34" charset="0"/>
              </a:rPr>
              <a:t>Name Of Commercial Interest</a:t>
            </a:r>
          </a:p>
          <a:p>
            <a:pPr>
              <a:lnSpc>
                <a:spcPct val="100000"/>
              </a:lnSpc>
              <a:spcBef>
                <a:spcPts val="0"/>
              </a:spcBef>
            </a:pPr>
            <a:endParaRPr lang="en-US" sz="2400" dirty="0">
              <a:solidFill>
                <a:schemeClr val="tx1"/>
              </a:solidFill>
              <a:latin typeface="Lub Dub Medium" panose="020B0603030403020204" pitchFamily="34" charset="0"/>
            </a:endParaRPr>
          </a:p>
          <a:p>
            <a:pPr>
              <a:lnSpc>
                <a:spcPct val="100000"/>
              </a:lnSpc>
              <a:spcBef>
                <a:spcPts val="0"/>
              </a:spcBef>
            </a:pPr>
            <a:r>
              <a:rPr lang="en-US" sz="2400" cap="none" dirty="0">
                <a:solidFill>
                  <a:schemeClr val="tx1"/>
                </a:solidFill>
                <a:latin typeface="Lub Dub Medium" panose="020B0603030403020204" pitchFamily="34" charset="0"/>
              </a:rPr>
              <a:t>Information About Nature Of Relationship, Financial Disclosure Means The Role They Play Or Service They Provide In Exchange For Some Form Of Compensation (E.G., Employment, Management Position, Independent Contractor Including Contracted Research, Consulting, Speaking And Teaching, Membership On Advisory Committees Or Review Panels And Board Membership). </a:t>
            </a:r>
          </a:p>
        </p:txBody>
      </p:sp>
    </p:spTree>
    <p:extLst>
      <p:ext uri="{BB962C8B-B14F-4D97-AF65-F5344CB8AC3E}">
        <p14:creationId xmlns:p14="http://schemas.microsoft.com/office/powerpoint/2010/main" val="2411860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1908414" y="466352"/>
            <a:ext cx="7855518" cy="559408"/>
          </a:xfrm>
        </p:spPr>
        <p:txBody>
          <a:bodyPr>
            <a:normAutofit fontScale="90000"/>
          </a:bodyPr>
          <a:lstStyle/>
          <a:p>
            <a:pPr algn="ct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r>
              <a:rPr lang="en-US" sz="3300" b="0" cap="none" dirty="0">
                <a:solidFill>
                  <a:schemeClr val="accent1"/>
                </a:solidFill>
                <a:latin typeface="Lub Dub Medium" panose="020B0603030403020204" pitchFamily="34" charset="0"/>
                <a:cs typeface="Helvetica"/>
              </a:rPr>
              <a:t>Faculty Disclosure Information Elements</a:t>
            </a:r>
            <a:endParaRPr lang="en-US" sz="3300" b="0" dirty="0">
              <a:solidFill>
                <a:schemeClr val="accent1"/>
              </a:solidFill>
              <a:latin typeface="Lub Dub Medium" panose="020B0603030403020204" pitchFamily="34" charset="0"/>
            </a:endParaRPr>
          </a:p>
        </p:txBody>
      </p:sp>
      <p:sp>
        <p:nvSpPr>
          <p:cNvPr id="2" name="Content Placeholder 1">
            <a:extLst>
              <a:ext uri="{FF2B5EF4-FFF2-40B4-BE49-F238E27FC236}">
                <a16:creationId xmlns:a16="http://schemas.microsoft.com/office/drawing/2014/main" id="{F65E2258-7750-4472-9474-1BF5982EB390}"/>
              </a:ext>
            </a:extLst>
          </p:cNvPr>
          <p:cNvSpPr>
            <a:spLocks noGrp="1"/>
          </p:cNvSpPr>
          <p:nvPr>
            <p:ph idx="1"/>
          </p:nvPr>
        </p:nvSpPr>
        <p:spPr>
          <a:xfrm>
            <a:off x="838200" y="1108128"/>
            <a:ext cx="10515600" cy="4618495"/>
          </a:xfrm>
        </p:spPr>
        <p:txBody>
          <a:bodyPr>
            <a:noAutofit/>
          </a:bodyPr>
          <a:lstStyle/>
          <a:p>
            <a:pPr marL="457200" indent="-457200">
              <a:lnSpc>
                <a:spcPct val="100000"/>
              </a:lnSpc>
              <a:spcBef>
                <a:spcPts val="0"/>
              </a:spcBef>
              <a:buFont typeface="+mj-lt"/>
              <a:buAutoNum type="arabicPeriod"/>
            </a:pPr>
            <a:r>
              <a:rPr lang="en-US" sz="2400" cap="none" dirty="0">
                <a:solidFill>
                  <a:schemeClr val="tx1"/>
                </a:solidFill>
              </a:rPr>
              <a:t>Name Of Faculty</a:t>
            </a:r>
          </a:p>
          <a:p>
            <a:pPr marL="457200" indent="-457200">
              <a:lnSpc>
                <a:spcPct val="100000"/>
              </a:lnSpc>
              <a:spcBef>
                <a:spcPts val="0"/>
              </a:spcBef>
              <a:buFont typeface="+mj-lt"/>
              <a:buAutoNum type="arabicPeriod"/>
            </a:pPr>
            <a:endParaRPr lang="en-US" sz="2400" cap="none" dirty="0">
              <a:solidFill>
                <a:schemeClr val="tx1"/>
              </a:solidFill>
            </a:endParaRPr>
          </a:p>
          <a:p>
            <a:pPr marL="457200" indent="-457200">
              <a:lnSpc>
                <a:spcPct val="100000"/>
              </a:lnSpc>
              <a:spcBef>
                <a:spcPts val="0"/>
              </a:spcBef>
              <a:buFont typeface="+mj-lt"/>
              <a:buAutoNum type="arabicPeriod"/>
            </a:pPr>
            <a:r>
              <a:rPr lang="en-US" sz="2400" cap="none" dirty="0">
                <a:solidFill>
                  <a:schemeClr val="tx1"/>
                </a:solidFill>
              </a:rPr>
              <a:t>Title Of Presentation</a:t>
            </a:r>
          </a:p>
          <a:p>
            <a:pPr marL="457200" indent="-457200">
              <a:lnSpc>
                <a:spcPct val="100000"/>
              </a:lnSpc>
              <a:spcBef>
                <a:spcPts val="0"/>
              </a:spcBef>
              <a:buFont typeface="+mj-lt"/>
              <a:buAutoNum type="arabicPeriod"/>
            </a:pPr>
            <a:endParaRPr lang="en-US" sz="2400" cap="none" dirty="0">
              <a:solidFill>
                <a:schemeClr val="tx1"/>
              </a:solidFill>
            </a:endParaRPr>
          </a:p>
          <a:p>
            <a:pPr marL="457200" indent="-457200">
              <a:lnSpc>
                <a:spcPct val="100000"/>
              </a:lnSpc>
              <a:spcBef>
                <a:spcPts val="0"/>
              </a:spcBef>
              <a:buFont typeface="+mj-lt"/>
              <a:buAutoNum type="arabicPeriod"/>
            </a:pPr>
            <a:r>
              <a:rPr lang="en-US" sz="2400" cap="none" dirty="0">
                <a:solidFill>
                  <a:schemeClr val="tx1"/>
                </a:solidFill>
              </a:rPr>
              <a:t>Name Of Commercial Interest</a:t>
            </a:r>
          </a:p>
          <a:p>
            <a:pPr marL="457200" indent="-457200">
              <a:lnSpc>
                <a:spcPct val="100000"/>
              </a:lnSpc>
              <a:spcBef>
                <a:spcPts val="0"/>
              </a:spcBef>
              <a:buFont typeface="+mj-lt"/>
              <a:buAutoNum type="arabicPeriod"/>
            </a:pPr>
            <a:endParaRPr lang="en-US" sz="2400" cap="none" dirty="0">
              <a:solidFill>
                <a:schemeClr val="tx1"/>
              </a:solidFill>
            </a:endParaRPr>
          </a:p>
          <a:p>
            <a:pPr marL="457200" indent="-457200">
              <a:lnSpc>
                <a:spcPct val="100000"/>
              </a:lnSpc>
              <a:spcBef>
                <a:spcPts val="0"/>
              </a:spcBef>
              <a:buFont typeface="+mj-lt"/>
              <a:buAutoNum type="arabicPeriod"/>
            </a:pPr>
            <a:r>
              <a:rPr lang="en-US" sz="2400" cap="none" dirty="0">
                <a:solidFill>
                  <a:schemeClr val="tx1"/>
                </a:solidFill>
              </a:rPr>
              <a:t>Information About Nature Of Relationship, Financial Disclosure Means The Role They Play Or Service They Provide In Exchange For Some Form Of Compensation (E.G., Employment, Management Position, Independent Contractor Including Contracted Research, Consulting, Speaking And Teaching, Membership On Advisory Committees Or Review Panels And Board Membership.</a:t>
            </a:r>
          </a:p>
        </p:txBody>
      </p:sp>
    </p:spTree>
    <p:extLst>
      <p:ext uri="{BB962C8B-B14F-4D97-AF65-F5344CB8AC3E}">
        <p14:creationId xmlns:p14="http://schemas.microsoft.com/office/powerpoint/2010/main" val="116239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2342366" y="442403"/>
            <a:ext cx="7801274" cy="559408"/>
          </a:xfrm>
        </p:spPr>
        <p:txBody>
          <a:bodyPr>
            <a:normAutofit fontScale="90000"/>
          </a:bodyPr>
          <a:lstStyle/>
          <a:p>
            <a:pPr algn="ct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r>
              <a:rPr lang="en-US" sz="3300" b="0" cap="none" dirty="0">
                <a:solidFill>
                  <a:schemeClr val="accent1"/>
                </a:solidFill>
                <a:latin typeface="Lub Dub Medium" panose="020B0603030403020204" pitchFamily="34" charset="0"/>
                <a:cs typeface="Helvetica"/>
              </a:rPr>
              <a:t>Faculty Disclosure Information Elements</a:t>
            </a:r>
            <a:endParaRPr lang="en-US" sz="3300" b="0" dirty="0">
              <a:solidFill>
                <a:schemeClr val="accent1"/>
              </a:solidFill>
              <a:latin typeface="Lub Dub Medium" panose="020B0603030403020204" pitchFamily="34" charset="0"/>
            </a:endParaRPr>
          </a:p>
        </p:txBody>
      </p:sp>
      <p:sp>
        <p:nvSpPr>
          <p:cNvPr id="2" name="Content Placeholder 1">
            <a:extLst>
              <a:ext uri="{FF2B5EF4-FFF2-40B4-BE49-F238E27FC236}">
                <a16:creationId xmlns:a16="http://schemas.microsoft.com/office/drawing/2014/main" id="{8E08FB30-8B40-4088-A48E-01827D185FB2}"/>
              </a:ext>
            </a:extLst>
          </p:cNvPr>
          <p:cNvSpPr>
            <a:spLocks noGrp="1"/>
          </p:cNvSpPr>
          <p:nvPr>
            <p:ph idx="1"/>
          </p:nvPr>
        </p:nvSpPr>
        <p:spPr>
          <a:xfrm>
            <a:off x="838200" y="1604074"/>
            <a:ext cx="10515600" cy="3409627"/>
          </a:xfrm>
        </p:spPr>
        <p:txBody>
          <a:bodyPr>
            <a:noAutofit/>
          </a:bodyPr>
          <a:lstStyle/>
          <a:p>
            <a:pPr marL="457200" indent="-457200">
              <a:lnSpc>
                <a:spcPct val="110000"/>
              </a:lnSpc>
              <a:spcBef>
                <a:spcPts val="0"/>
              </a:spcBef>
              <a:buFont typeface="+mj-lt"/>
              <a:buAutoNum type="arabicPeriod" startAt="5"/>
            </a:pPr>
            <a:r>
              <a:rPr lang="en-US" sz="2400" cap="none" dirty="0">
                <a:solidFill>
                  <a:schemeClr val="tx1"/>
                </a:solidFill>
              </a:rPr>
              <a:t>Repeat 3 And 4 For Each Commercial Interest </a:t>
            </a:r>
          </a:p>
          <a:p>
            <a:pPr>
              <a:lnSpc>
                <a:spcPct val="110000"/>
              </a:lnSpc>
              <a:spcBef>
                <a:spcPts val="0"/>
              </a:spcBef>
            </a:pPr>
            <a:endParaRPr lang="en-US" sz="2400" cap="none" dirty="0">
              <a:solidFill>
                <a:schemeClr val="tx1"/>
              </a:solidFill>
            </a:endParaRPr>
          </a:p>
          <a:p>
            <a:pPr marL="457200" indent="-457200">
              <a:lnSpc>
                <a:spcPct val="110000"/>
              </a:lnSpc>
              <a:spcBef>
                <a:spcPts val="0"/>
              </a:spcBef>
              <a:buFont typeface="+mj-lt"/>
              <a:buAutoNum type="arabicPeriod" startAt="5"/>
            </a:pPr>
            <a:r>
              <a:rPr lang="en-US" sz="2400" cap="none" dirty="0">
                <a:solidFill>
                  <a:schemeClr val="tx1"/>
                </a:solidFill>
              </a:rPr>
              <a:t>Unlabeled/Unapproved Uses Disclosure: (Does Faculty Intend To Discuss Drug Usage That Are Off Label?  If So, Include That Information Here.)</a:t>
            </a:r>
          </a:p>
          <a:p>
            <a:pPr>
              <a:lnSpc>
                <a:spcPct val="110000"/>
              </a:lnSpc>
              <a:spcBef>
                <a:spcPts val="0"/>
              </a:spcBef>
            </a:pPr>
            <a:endParaRPr lang="en-US" sz="2400" cap="none" dirty="0">
              <a:solidFill>
                <a:schemeClr val="tx1"/>
              </a:solidFill>
            </a:endParaRPr>
          </a:p>
          <a:p>
            <a:pPr marL="457200" indent="-457200">
              <a:lnSpc>
                <a:spcPct val="110000"/>
              </a:lnSpc>
              <a:spcBef>
                <a:spcPts val="0"/>
              </a:spcBef>
              <a:buFont typeface="+mj-lt"/>
              <a:buAutoNum type="arabicPeriod" startAt="5"/>
            </a:pPr>
            <a:r>
              <a:rPr lang="en-US" sz="2400" cap="none" dirty="0">
                <a:solidFill>
                  <a:schemeClr val="tx1"/>
                </a:solidFill>
              </a:rPr>
              <a:t> If Faculty Has No Relevant Financial Relationships – That Must Be Disclosed As Well.  “No Relevant Financial Relationship(s) Exist.” </a:t>
            </a:r>
          </a:p>
        </p:txBody>
      </p:sp>
    </p:spTree>
    <p:extLst>
      <p:ext uri="{BB962C8B-B14F-4D97-AF65-F5344CB8AC3E}">
        <p14:creationId xmlns:p14="http://schemas.microsoft.com/office/powerpoint/2010/main" val="324813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854529" y="442403"/>
            <a:ext cx="8180983" cy="559408"/>
          </a:xfrm>
        </p:spPr>
        <p:txBody>
          <a:bodyPr>
            <a:normAutofit fontScale="90000"/>
          </a:bodyPr>
          <a:lstStyle/>
          <a:p>
            <a:pPr algn="ct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r>
              <a:rPr lang="en-US" sz="3300" b="0" cap="none" dirty="0">
                <a:solidFill>
                  <a:schemeClr val="accent1"/>
                </a:solidFill>
                <a:latin typeface="Lub Dub Medium" panose="020B0603030403020204" pitchFamily="34" charset="0"/>
                <a:cs typeface="Helvetica"/>
              </a:rPr>
              <a:t>Presenter Disclosure Information Elements</a:t>
            </a:r>
            <a:endParaRPr lang="en-US" sz="3300" b="0" dirty="0">
              <a:solidFill>
                <a:schemeClr val="accent1"/>
              </a:solidFill>
              <a:latin typeface="Lub Dub Medium" panose="020B0603030403020204" pitchFamily="34" charset="0"/>
            </a:endParaRPr>
          </a:p>
        </p:txBody>
      </p:sp>
      <p:sp>
        <p:nvSpPr>
          <p:cNvPr id="2" name="Content Placeholder 1">
            <a:extLst>
              <a:ext uri="{FF2B5EF4-FFF2-40B4-BE49-F238E27FC236}">
                <a16:creationId xmlns:a16="http://schemas.microsoft.com/office/drawing/2014/main" id="{0A1EC4F1-18EB-49CE-BED5-34CD32373C8D}"/>
              </a:ext>
            </a:extLst>
          </p:cNvPr>
          <p:cNvSpPr>
            <a:spLocks noGrp="1"/>
          </p:cNvSpPr>
          <p:nvPr>
            <p:ph idx="1"/>
          </p:nvPr>
        </p:nvSpPr>
        <p:spPr>
          <a:xfrm>
            <a:off x="776207" y="1185729"/>
            <a:ext cx="10515600" cy="3401769"/>
          </a:xfrm>
        </p:spPr>
        <p:txBody>
          <a:bodyPr/>
          <a:lstStyle/>
          <a:p>
            <a:pPr algn="ctr">
              <a:lnSpc>
                <a:spcPct val="100000"/>
              </a:lnSpc>
              <a:spcBef>
                <a:spcPts val="0"/>
              </a:spcBef>
            </a:pPr>
            <a:r>
              <a:rPr lang="en-US" dirty="0">
                <a:solidFill>
                  <a:schemeClr val="tx1"/>
                </a:solidFill>
              </a:rPr>
              <a:t>[Insert presenter name]</a:t>
            </a:r>
          </a:p>
          <a:p>
            <a:pPr algn="ctr">
              <a:lnSpc>
                <a:spcPct val="100000"/>
              </a:lnSpc>
              <a:spcBef>
                <a:spcPts val="0"/>
              </a:spcBef>
            </a:pPr>
            <a:r>
              <a:rPr lang="en-US" dirty="0">
                <a:solidFill>
                  <a:schemeClr val="tx1"/>
                </a:solidFill>
              </a:rPr>
              <a:t>[Insert title of presentation] </a:t>
            </a:r>
          </a:p>
          <a:p>
            <a:pPr algn="ctr">
              <a:lnSpc>
                <a:spcPct val="100000"/>
              </a:lnSpc>
              <a:spcBef>
                <a:spcPts val="0"/>
              </a:spcBef>
            </a:pPr>
            <a:endParaRPr lang="en-US" dirty="0">
              <a:solidFill>
                <a:schemeClr val="tx1"/>
              </a:solidFill>
            </a:endParaRPr>
          </a:p>
          <a:p>
            <a:pPr>
              <a:lnSpc>
                <a:spcPct val="100000"/>
              </a:lnSpc>
              <a:spcBef>
                <a:spcPts val="0"/>
              </a:spcBef>
            </a:pPr>
            <a:r>
              <a:rPr lang="en-US" b="1" dirty="0">
                <a:solidFill>
                  <a:schemeClr val="tx1"/>
                </a:solidFill>
              </a:rPr>
              <a:t>FINANCIAL DISCLOSURE:</a:t>
            </a:r>
          </a:p>
          <a:p>
            <a:pPr>
              <a:lnSpc>
                <a:spcPct val="100000"/>
              </a:lnSpc>
              <a:spcBef>
                <a:spcPts val="0"/>
              </a:spcBef>
            </a:pPr>
            <a:r>
              <a:rPr lang="en-US" cap="none" dirty="0">
                <a:solidFill>
                  <a:schemeClr val="tx1"/>
                </a:solidFill>
              </a:rPr>
              <a:t>[Insert Description Of Relationship With Commercial Supporter And Name Of Commercial Supporter]</a:t>
            </a:r>
          </a:p>
          <a:p>
            <a:pPr>
              <a:lnSpc>
                <a:spcPct val="100000"/>
              </a:lnSpc>
              <a:spcBef>
                <a:spcPts val="0"/>
              </a:spcBef>
            </a:pPr>
            <a:endParaRPr lang="en-US" dirty="0">
              <a:solidFill>
                <a:schemeClr val="tx1"/>
              </a:solidFill>
            </a:endParaRPr>
          </a:p>
          <a:p>
            <a:pPr>
              <a:lnSpc>
                <a:spcPct val="100000"/>
              </a:lnSpc>
              <a:spcBef>
                <a:spcPts val="0"/>
              </a:spcBef>
            </a:pPr>
            <a:r>
              <a:rPr lang="en-US" b="1" dirty="0">
                <a:solidFill>
                  <a:schemeClr val="tx1"/>
                </a:solidFill>
              </a:rPr>
              <a:t>UNLABELED/UNAPPROVED USES DISCLOSURE:</a:t>
            </a:r>
          </a:p>
          <a:p>
            <a:pPr>
              <a:lnSpc>
                <a:spcPct val="100000"/>
              </a:lnSpc>
              <a:spcBef>
                <a:spcPts val="0"/>
              </a:spcBef>
            </a:pPr>
            <a:r>
              <a:rPr lang="en-US" cap="none" dirty="0">
                <a:solidFill>
                  <a:schemeClr val="tx1"/>
                </a:solidFill>
              </a:rPr>
              <a:t>[Describe Intended Unlabeled/Unapproved Use In Presentation] </a:t>
            </a:r>
          </a:p>
        </p:txBody>
      </p:sp>
      <p:sp>
        <p:nvSpPr>
          <p:cNvPr id="5" name="TextBox 4">
            <a:extLst>
              <a:ext uri="{FF2B5EF4-FFF2-40B4-BE49-F238E27FC236}">
                <a16:creationId xmlns:a16="http://schemas.microsoft.com/office/drawing/2014/main" id="{6DE31A25-4AFD-4309-A91B-325C2E67D149}"/>
              </a:ext>
            </a:extLst>
          </p:cNvPr>
          <p:cNvSpPr txBox="1"/>
          <p:nvPr/>
        </p:nvSpPr>
        <p:spPr>
          <a:xfrm rot="20720441">
            <a:off x="8636663" y="4744615"/>
            <a:ext cx="2817002" cy="461665"/>
          </a:xfrm>
          <a:prstGeom prst="rect">
            <a:avLst/>
          </a:prstGeom>
          <a:noFill/>
        </p:spPr>
        <p:txBody>
          <a:bodyPr wrap="square" rtlCol="0">
            <a:spAutoFit/>
          </a:bodyPr>
          <a:lstStyle/>
          <a:p>
            <a:pPr algn="ctr"/>
            <a:r>
              <a:rPr lang="en-US" sz="2400" dirty="0">
                <a:solidFill>
                  <a:schemeClr val="accent1"/>
                </a:solidFill>
                <a:latin typeface="Lub Dub Medium" panose="020B0603030403020204" pitchFamily="34" charset="0"/>
                <a:ea typeface="+mj-ea"/>
                <a:cs typeface="Helvetica"/>
              </a:rPr>
              <a:t>SAMPLE SLIDE</a:t>
            </a:r>
          </a:p>
        </p:txBody>
      </p:sp>
    </p:spTree>
    <p:extLst>
      <p:ext uri="{BB962C8B-B14F-4D97-AF65-F5344CB8AC3E}">
        <p14:creationId xmlns:p14="http://schemas.microsoft.com/office/powerpoint/2010/main" val="366828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854529" y="442403"/>
            <a:ext cx="8180983" cy="559408"/>
          </a:xfrm>
        </p:spPr>
        <p:txBody>
          <a:bodyPr>
            <a:normAutofit fontScale="90000"/>
          </a:bodyPr>
          <a:lstStyle/>
          <a:p>
            <a:pPr algn="ct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r>
              <a:rPr lang="en-US" sz="3300" b="0" cap="none" dirty="0">
                <a:solidFill>
                  <a:schemeClr val="accent1"/>
                </a:solidFill>
                <a:latin typeface="Lub Dub Medium" panose="020B0603030403020204" pitchFamily="34" charset="0"/>
                <a:cs typeface="Helvetica"/>
              </a:rPr>
              <a:t>Presenter Disclosure Information Elements</a:t>
            </a:r>
            <a:endParaRPr lang="en-US" sz="3300" b="0" dirty="0">
              <a:solidFill>
                <a:schemeClr val="accent1"/>
              </a:solidFill>
              <a:latin typeface="Lub Dub Medium" panose="020B0603030403020204" pitchFamily="34" charset="0"/>
            </a:endParaRPr>
          </a:p>
        </p:txBody>
      </p:sp>
      <p:sp>
        <p:nvSpPr>
          <p:cNvPr id="2" name="Content Placeholder 1">
            <a:extLst>
              <a:ext uri="{FF2B5EF4-FFF2-40B4-BE49-F238E27FC236}">
                <a16:creationId xmlns:a16="http://schemas.microsoft.com/office/drawing/2014/main" id="{0A1EC4F1-18EB-49CE-BED5-34CD32373C8D}"/>
              </a:ext>
            </a:extLst>
          </p:cNvPr>
          <p:cNvSpPr>
            <a:spLocks noGrp="1"/>
          </p:cNvSpPr>
          <p:nvPr>
            <p:ph idx="1"/>
          </p:nvPr>
        </p:nvSpPr>
        <p:spPr>
          <a:xfrm>
            <a:off x="776206" y="1185729"/>
            <a:ext cx="10948261" cy="3401769"/>
          </a:xfrm>
        </p:spPr>
        <p:txBody>
          <a:bodyPr>
            <a:normAutofit/>
          </a:bodyPr>
          <a:lstStyle/>
          <a:p>
            <a:pPr algn="ctr">
              <a:lnSpc>
                <a:spcPct val="100000"/>
              </a:lnSpc>
              <a:spcBef>
                <a:spcPts val="0"/>
              </a:spcBef>
            </a:pPr>
            <a:r>
              <a:rPr lang="en-US" dirty="0">
                <a:solidFill>
                  <a:schemeClr val="tx1"/>
                </a:solidFill>
              </a:rPr>
              <a:t>John Q. Smith, MD</a:t>
            </a:r>
          </a:p>
          <a:p>
            <a:pPr algn="ctr">
              <a:lnSpc>
                <a:spcPct val="100000"/>
              </a:lnSpc>
              <a:spcBef>
                <a:spcPts val="0"/>
              </a:spcBef>
            </a:pPr>
            <a:r>
              <a:rPr lang="en-US" dirty="0">
                <a:solidFill>
                  <a:schemeClr val="tx1"/>
                </a:solidFill>
              </a:rPr>
              <a:t>Dilation of Coronary Stenosis</a:t>
            </a:r>
          </a:p>
          <a:p>
            <a:pPr algn="ctr">
              <a:lnSpc>
                <a:spcPct val="100000"/>
              </a:lnSpc>
              <a:spcBef>
                <a:spcPts val="0"/>
              </a:spcBef>
            </a:pPr>
            <a:endParaRPr lang="en-US" dirty="0">
              <a:solidFill>
                <a:schemeClr val="tx1"/>
              </a:solidFill>
            </a:endParaRPr>
          </a:p>
          <a:p>
            <a:pPr algn="ctr">
              <a:lnSpc>
                <a:spcPct val="100000"/>
              </a:lnSpc>
              <a:spcBef>
                <a:spcPts val="0"/>
              </a:spcBef>
            </a:pPr>
            <a:endParaRPr lang="en-US" dirty="0">
              <a:solidFill>
                <a:schemeClr val="tx1"/>
              </a:solidFill>
            </a:endParaRPr>
          </a:p>
          <a:p>
            <a:pPr>
              <a:lnSpc>
                <a:spcPct val="100000"/>
              </a:lnSpc>
              <a:spcBef>
                <a:spcPts val="0"/>
              </a:spcBef>
            </a:pPr>
            <a:r>
              <a:rPr lang="en-US" b="1" dirty="0">
                <a:solidFill>
                  <a:schemeClr val="tx1"/>
                </a:solidFill>
              </a:rPr>
              <a:t>FINANCIAL DISCLOSURE:</a:t>
            </a:r>
          </a:p>
          <a:p>
            <a:pPr>
              <a:lnSpc>
                <a:spcPct val="100000"/>
              </a:lnSpc>
              <a:spcBef>
                <a:spcPts val="0"/>
              </a:spcBef>
            </a:pPr>
            <a:r>
              <a:rPr lang="en-US" cap="none" dirty="0">
                <a:solidFill>
                  <a:schemeClr val="tx1"/>
                </a:solidFill>
              </a:rPr>
              <a:t>Grants/Research Support: ABC Pharmaceuticals</a:t>
            </a:r>
          </a:p>
          <a:p>
            <a:pPr>
              <a:lnSpc>
                <a:spcPct val="100000"/>
              </a:lnSpc>
              <a:spcBef>
                <a:spcPts val="0"/>
              </a:spcBef>
            </a:pPr>
            <a:r>
              <a:rPr lang="en-US" cap="none" dirty="0">
                <a:solidFill>
                  <a:schemeClr val="tx1"/>
                </a:solidFill>
              </a:rPr>
              <a:t>Speakers Bureau: XYZ Manufacturing</a:t>
            </a:r>
          </a:p>
          <a:p>
            <a:pPr>
              <a:lnSpc>
                <a:spcPct val="100000"/>
              </a:lnSpc>
              <a:spcBef>
                <a:spcPts val="0"/>
              </a:spcBef>
            </a:pPr>
            <a:endParaRPr lang="en-US" dirty="0">
              <a:solidFill>
                <a:schemeClr val="tx1"/>
              </a:solidFill>
            </a:endParaRPr>
          </a:p>
          <a:p>
            <a:pPr>
              <a:lnSpc>
                <a:spcPct val="100000"/>
              </a:lnSpc>
              <a:spcBef>
                <a:spcPts val="0"/>
              </a:spcBef>
            </a:pPr>
            <a:r>
              <a:rPr lang="en-US" b="1" dirty="0">
                <a:solidFill>
                  <a:schemeClr val="tx1"/>
                </a:solidFill>
              </a:rPr>
              <a:t>UNLABELED/UNAPPROVED USES DISCLOSURE:</a:t>
            </a:r>
          </a:p>
          <a:p>
            <a:pPr>
              <a:lnSpc>
                <a:spcPct val="100000"/>
              </a:lnSpc>
              <a:spcBef>
                <a:spcPts val="0"/>
              </a:spcBef>
            </a:pPr>
            <a:r>
              <a:rPr lang="en-US" cap="none" dirty="0">
                <a:solidFill>
                  <a:schemeClr val="tx1"/>
                </a:solidFill>
              </a:rPr>
              <a:t>Use Of L-arginine In Patients With Acute Coronary Syndrome Is Investigational Only  </a:t>
            </a:r>
          </a:p>
        </p:txBody>
      </p:sp>
      <p:sp>
        <p:nvSpPr>
          <p:cNvPr id="5" name="TextBox 4">
            <a:extLst>
              <a:ext uri="{FF2B5EF4-FFF2-40B4-BE49-F238E27FC236}">
                <a16:creationId xmlns:a16="http://schemas.microsoft.com/office/drawing/2014/main" id="{6DE31A25-4AFD-4309-A91B-325C2E67D149}"/>
              </a:ext>
            </a:extLst>
          </p:cNvPr>
          <p:cNvSpPr txBox="1"/>
          <p:nvPr/>
        </p:nvSpPr>
        <p:spPr>
          <a:xfrm rot="20720441">
            <a:off x="8636665" y="4992589"/>
            <a:ext cx="2817002" cy="461665"/>
          </a:xfrm>
          <a:prstGeom prst="rect">
            <a:avLst/>
          </a:prstGeom>
          <a:noFill/>
        </p:spPr>
        <p:txBody>
          <a:bodyPr wrap="square" rtlCol="0">
            <a:spAutoFit/>
          </a:bodyPr>
          <a:lstStyle/>
          <a:p>
            <a:pPr algn="ctr"/>
            <a:r>
              <a:rPr lang="en-US" sz="2400" dirty="0">
                <a:solidFill>
                  <a:schemeClr val="accent1"/>
                </a:solidFill>
                <a:latin typeface="Lub Dub Medium" panose="020B0603030403020204" pitchFamily="34" charset="0"/>
                <a:ea typeface="+mj-ea"/>
                <a:cs typeface="Helvetica"/>
              </a:rPr>
              <a:t>SAMPLE SLIDE</a:t>
            </a:r>
          </a:p>
        </p:txBody>
      </p:sp>
    </p:spTree>
    <p:extLst>
      <p:ext uri="{BB962C8B-B14F-4D97-AF65-F5344CB8AC3E}">
        <p14:creationId xmlns:p14="http://schemas.microsoft.com/office/powerpoint/2010/main" val="380797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854529" y="442403"/>
            <a:ext cx="8180983" cy="559408"/>
          </a:xfrm>
        </p:spPr>
        <p:txBody>
          <a:bodyPr>
            <a:normAutofit fontScale="90000"/>
          </a:bodyPr>
          <a:lstStyle/>
          <a:p>
            <a:pPr algn="ct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r>
              <a:rPr lang="en-US" sz="3300" b="0" cap="none" dirty="0">
                <a:solidFill>
                  <a:schemeClr val="accent1"/>
                </a:solidFill>
                <a:latin typeface="Lub Dub Medium" panose="020B0603030403020204" pitchFamily="34" charset="0"/>
                <a:cs typeface="Helvetica"/>
              </a:rPr>
              <a:t>Presenter Disclosure Information Elements</a:t>
            </a:r>
            <a:endParaRPr lang="en-US" sz="3300" b="0" dirty="0">
              <a:solidFill>
                <a:schemeClr val="accent1"/>
              </a:solidFill>
              <a:latin typeface="Lub Dub Medium" panose="020B0603030403020204" pitchFamily="34" charset="0"/>
            </a:endParaRPr>
          </a:p>
        </p:txBody>
      </p:sp>
      <p:sp>
        <p:nvSpPr>
          <p:cNvPr id="2" name="Content Placeholder 1">
            <a:extLst>
              <a:ext uri="{FF2B5EF4-FFF2-40B4-BE49-F238E27FC236}">
                <a16:creationId xmlns:a16="http://schemas.microsoft.com/office/drawing/2014/main" id="{0A1EC4F1-18EB-49CE-BED5-34CD32373C8D}"/>
              </a:ext>
            </a:extLst>
          </p:cNvPr>
          <p:cNvSpPr>
            <a:spLocks noGrp="1"/>
          </p:cNvSpPr>
          <p:nvPr>
            <p:ph idx="1"/>
          </p:nvPr>
        </p:nvSpPr>
        <p:spPr>
          <a:xfrm>
            <a:off x="776206" y="1185730"/>
            <a:ext cx="10948261" cy="2099912"/>
          </a:xfrm>
        </p:spPr>
        <p:txBody>
          <a:bodyPr>
            <a:normAutofit/>
          </a:bodyPr>
          <a:lstStyle/>
          <a:p>
            <a:pPr algn="ctr">
              <a:lnSpc>
                <a:spcPct val="100000"/>
              </a:lnSpc>
              <a:spcBef>
                <a:spcPts val="0"/>
              </a:spcBef>
            </a:pPr>
            <a:r>
              <a:rPr lang="en-US" dirty="0">
                <a:solidFill>
                  <a:schemeClr val="tx1"/>
                </a:solidFill>
              </a:rPr>
              <a:t>John Q. Smith, MD</a:t>
            </a:r>
          </a:p>
          <a:p>
            <a:pPr algn="ctr">
              <a:lnSpc>
                <a:spcPct val="100000"/>
              </a:lnSpc>
              <a:spcBef>
                <a:spcPts val="0"/>
              </a:spcBef>
            </a:pPr>
            <a:r>
              <a:rPr lang="en-US" dirty="0">
                <a:solidFill>
                  <a:schemeClr val="tx1"/>
                </a:solidFill>
              </a:rPr>
              <a:t>Dilation of Coronary Stenosis</a:t>
            </a:r>
          </a:p>
          <a:p>
            <a:pPr algn="ctr">
              <a:lnSpc>
                <a:spcPct val="100000"/>
              </a:lnSpc>
              <a:spcBef>
                <a:spcPts val="0"/>
              </a:spcBef>
            </a:pPr>
            <a:endParaRPr lang="en-US" dirty="0">
              <a:solidFill>
                <a:schemeClr val="tx1"/>
              </a:solidFill>
            </a:endParaRPr>
          </a:p>
          <a:p>
            <a:pPr algn="ctr">
              <a:lnSpc>
                <a:spcPct val="100000"/>
              </a:lnSpc>
              <a:spcBef>
                <a:spcPts val="0"/>
              </a:spcBef>
            </a:pPr>
            <a:endParaRPr lang="en-US" dirty="0">
              <a:solidFill>
                <a:schemeClr val="tx1"/>
              </a:solidFill>
            </a:endParaRPr>
          </a:p>
          <a:p>
            <a:pPr>
              <a:lnSpc>
                <a:spcPct val="100000"/>
              </a:lnSpc>
              <a:spcBef>
                <a:spcPts val="0"/>
              </a:spcBef>
            </a:pPr>
            <a:r>
              <a:rPr lang="en-US" b="1" dirty="0">
                <a:solidFill>
                  <a:schemeClr val="tx1"/>
                </a:solidFill>
              </a:rPr>
              <a:t>FINANCIAL DISCLOSURE:</a:t>
            </a:r>
          </a:p>
          <a:p>
            <a:pPr>
              <a:lnSpc>
                <a:spcPct val="100000"/>
              </a:lnSpc>
              <a:spcBef>
                <a:spcPts val="0"/>
              </a:spcBef>
            </a:pPr>
            <a:r>
              <a:rPr lang="en-US" cap="none" dirty="0">
                <a:solidFill>
                  <a:schemeClr val="tx1"/>
                </a:solidFill>
              </a:rPr>
              <a:t>No Relevant Financial Relationship Exists </a:t>
            </a:r>
          </a:p>
        </p:txBody>
      </p:sp>
      <p:sp>
        <p:nvSpPr>
          <p:cNvPr id="5" name="TextBox 4">
            <a:extLst>
              <a:ext uri="{FF2B5EF4-FFF2-40B4-BE49-F238E27FC236}">
                <a16:creationId xmlns:a16="http://schemas.microsoft.com/office/drawing/2014/main" id="{6DE31A25-4AFD-4309-A91B-325C2E67D149}"/>
              </a:ext>
            </a:extLst>
          </p:cNvPr>
          <p:cNvSpPr txBox="1"/>
          <p:nvPr/>
        </p:nvSpPr>
        <p:spPr>
          <a:xfrm rot="20720441">
            <a:off x="8636665" y="4992589"/>
            <a:ext cx="2817002" cy="461665"/>
          </a:xfrm>
          <a:prstGeom prst="rect">
            <a:avLst/>
          </a:prstGeom>
          <a:noFill/>
        </p:spPr>
        <p:txBody>
          <a:bodyPr wrap="square" rtlCol="0">
            <a:spAutoFit/>
          </a:bodyPr>
          <a:lstStyle/>
          <a:p>
            <a:pPr algn="ctr"/>
            <a:r>
              <a:rPr lang="en-US" sz="2400" dirty="0">
                <a:solidFill>
                  <a:schemeClr val="accent1"/>
                </a:solidFill>
                <a:latin typeface="Lub Dub Medium" panose="020B0603030403020204" pitchFamily="34" charset="0"/>
                <a:ea typeface="+mj-ea"/>
                <a:cs typeface="Helvetica"/>
              </a:rPr>
              <a:t>SAMPLE SLIDE</a:t>
            </a:r>
          </a:p>
        </p:txBody>
      </p:sp>
    </p:spTree>
    <p:extLst>
      <p:ext uri="{BB962C8B-B14F-4D97-AF65-F5344CB8AC3E}">
        <p14:creationId xmlns:p14="http://schemas.microsoft.com/office/powerpoint/2010/main" val="2491051281"/>
      </p:ext>
    </p:extLst>
  </p:cSld>
  <p:clrMapOvr>
    <a:masterClrMapping/>
  </p:clrMapOvr>
</p:sld>
</file>

<file path=ppt/theme/theme1.xml><?xml version="1.0" encoding="utf-8"?>
<a:theme xmlns:a="http://schemas.openxmlformats.org/drawingml/2006/main" name="AHA titles">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C10E2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F1A27221-7F26-445B-90E3-C591518C03CB}"/>
    </a:ext>
  </a:extLst>
</a:theme>
</file>

<file path=ppt/theme/theme2.xml><?xml version="1.0" encoding="utf-8"?>
<a:theme xmlns:a="http://schemas.openxmlformats.org/drawingml/2006/main" name="AHA text 01">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D24FEFDB-7C40-4987-BD69-9E97CBA4744C}"/>
    </a:ext>
  </a:extLst>
</a:theme>
</file>

<file path=ppt/theme/theme3.xml><?xml version="1.0" encoding="utf-8"?>
<a:theme xmlns:a="http://schemas.openxmlformats.org/drawingml/2006/main" name="AHA text 02">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6C9B2B35-9402-426B-A45C-5FA9525071C8}"/>
    </a:ext>
  </a:extLst>
</a:theme>
</file>

<file path=ppt/theme/theme4.xml><?xml version="1.0" encoding="utf-8"?>
<a:theme xmlns:a="http://schemas.openxmlformats.org/drawingml/2006/main" name="AH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4189D487-5652-4ED4-8677-C6A360EC9140}"/>
    </a:ext>
  </a:extLst>
</a:theme>
</file>

<file path=ppt/theme/theme5.xml><?xml version="1.0" encoding="utf-8"?>
<a:theme xmlns:a="http://schemas.openxmlformats.org/drawingml/2006/main" name="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E4553F09-4ADF-4ACE-A4D3-FDC055BD7D01}"/>
    </a:ext>
  </a:extLst>
</a:theme>
</file>

<file path=ppt/theme/theme6.xml><?xml version="1.0" encoding="utf-8"?>
<a:theme xmlns:a="http://schemas.openxmlformats.org/drawingml/2006/main" name="1_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2A76BDD4-2A9D-4A55-BE3C-50D829B22DB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f4f22ede-e726-4d3d-b195-8dfd25ae0d91" ContentTypeId="0x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37C8DF61C1164547A8EB6BDF01DE2F0B" ma:contentTypeVersion="34" ma:contentTypeDescription="Create a new document." ma:contentTypeScope="" ma:versionID="e7319fdcedf72bac802572156bdbc47b">
  <xsd:schema xmlns:xsd="http://www.w3.org/2001/XMLSchema" xmlns:xs="http://www.w3.org/2001/XMLSchema" xmlns:p="http://schemas.microsoft.com/office/2006/metadata/properties" xmlns:ns2="78037a7d-fd1a-4270-bbfc-87b485c7ab3a" xmlns:ns3="http://schemas.microsoft.com/sharepoint/v4" xmlns:ns4="64940433-79d5-41bc-a35f-464b2f72126e" targetNamespace="http://schemas.microsoft.com/office/2006/metadata/properties" ma:root="true" ma:fieldsID="8e8a7b12ad0e498c9ea806373cb8f6b5" ns2:_="" ns3:_="" ns4:_="">
    <xsd:import namespace="78037a7d-fd1a-4270-bbfc-87b485c7ab3a"/>
    <xsd:import namespace="http://schemas.microsoft.com/sharepoint/v4"/>
    <xsd:import namespace="64940433-79d5-41bc-a35f-464b2f72126e"/>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4:Description0"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037a7d-fd1a-4270-bbfc-87b485c7ab3a" elementFormDefault="qualified">
    <xsd:import namespace="http://schemas.microsoft.com/office/2006/documentManagement/types"/>
    <xsd:import namespace="http://schemas.microsoft.com/office/infopath/2007/PartnerControls"/>
    <xsd:element name="SharedWithUsers" ma:index="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8" nillable="true" ma:displayName="Sharing Hint Hash" ma:internalName="SharingHintHash" ma:readOnly="true">
      <xsd:simpleType>
        <xsd:restriction base="dms:Text"/>
      </xsd:simple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940433-79d5-41bc-a35f-464b2f72126e"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escription0 xmlns="64940433-79d5-41bc-a35f-464b2f72126e" xsi:nil="true"/>
  </documentManagement>
</p:properties>
</file>

<file path=customXml/itemProps1.xml><?xml version="1.0" encoding="utf-8"?>
<ds:datastoreItem xmlns:ds="http://schemas.openxmlformats.org/officeDocument/2006/customXml" ds:itemID="{785B829D-F04C-4CB5-98D2-BE4A0FB47FF3}">
  <ds:schemaRefs>
    <ds:schemaRef ds:uri="http://schemas.microsoft.com/sharepoint/v3/contenttype/forms"/>
  </ds:schemaRefs>
</ds:datastoreItem>
</file>

<file path=customXml/itemProps2.xml><?xml version="1.0" encoding="utf-8"?>
<ds:datastoreItem xmlns:ds="http://schemas.openxmlformats.org/officeDocument/2006/customXml" ds:itemID="{1EDB0317-E6D9-49E3-8177-0DA8F54868A7}">
  <ds:schemaRefs>
    <ds:schemaRef ds:uri="Microsoft.SharePoint.Taxonomy.ContentTypeSync"/>
  </ds:schemaRefs>
</ds:datastoreItem>
</file>

<file path=customXml/itemProps3.xml><?xml version="1.0" encoding="utf-8"?>
<ds:datastoreItem xmlns:ds="http://schemas.openxmlformats.org/officeDocument/2006/customXml" ds:itemID="{A1ACE967-0FC6-4A45-B394-ADF2FA04E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037a7d-fd1a-4270-bbfc-87b485c7ab3a"/>
    <ds:schemaRef ds:uri="http://schemas.microsoft.com/sharepoint/v4"/>
    <ds:schemaRef ds:uri="64940433-79d5-41bc-a35f-464b2f721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0EEB463-A4E7-4941-98A7-D9A46CFB50CE}">
  <ds:schemaRef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64940433-79d5-41bc-a35f-464b2f72126e"/>
    <ds:schemaRef ds:uri="78037a7d-fd1a-4270-bbfc-87b485c7ab3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AHA Corporate Presentation Template 2018</Template>
  <TotalTime>116</TotalTime>
  <Words>312</Words>
  <Application>Microsoft Office PowerPoint</Application>
  <PresentationFormat>Widescreen</PresentationFormat>
  <Paragraphs>55</Paragraphs>
  <Slides>7</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7</vt:i4>
      </vt:variant>
    </vt:vector>
  </HeadingPairs>
  <TitlesOfParts>
    <vt:vector size="18" baseType="lpstr">
      <vt:lpstr>Arial</vt:lpstr>
      <vt:lpstr>Calibri</vt:lpstr>
      <vt:lpstr>Lub Dub</vt:lpstr>
      <vt:lpstr>Lub Dub Bold</vt:lpstr>
      <vt:lpstr>Lub Dub Medium</vt:lpstr>
      <vt:lpstr>AHA titles</vt:lpstr>
      <vt:lpstr>AHA text 01</vt:lpstr>
      <vt:lpstr>AHA text 02</vt:lpstr>
      <vt:lpstr>AHA text 03</vt:lpstr>
      <vt:lpstr>AHA text 04</vt:lpstr>
      <vt:lpstr>1_AHA text 04</vt:lpstr>
      <vt:lpstr>Disclosure SLIDEs</vt:lpstr>
      <vt:lpstr>     Faculty Disclosure Information Elements</vt:lpstr>
      <vt:lpstr>     Faculty Disclosure Information Elements</vt:lpstr>
      <vt:lpstr>     Faculty Disclosure Information Elements</vt:lpstr>
      <vt:lpstr>     Presenter Disclosure Information Elements</vt:lpstr>
      <vt:lpstr>     Presenter Disclosure Information Elements</vt:lpstr>
      <vt:lpstr>     Presenter Disclosure Information Elements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Victoria Munoz-Vivero</dc:creator>
  <cp:lastModifiedBy>Viola Gold</cp:lastModifiedBy>
  <cp:revision>16</cp:revision>
  <cp:lastPrinted>2018-04-11T17:00:49Z</cp:lastPrinted>
  <dcterms:created xsi:type="dcterms:W3CDTF">2019-07-02T19:24:01Z</dcterms:created>
  <dcterms:modified xsi:type="dcterms:W3CDTF">2019-08-06T15:26:07Z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0x01010037C8DF61C1164547A8EB6BDF01DE2F0B</vt:lpwstr>
  </property>
</Properties>
</file>