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sldIdLst>
    <p:sldId id="256" r:id="rId6"/>
    <p:sldId id="11189" r:id="rId7"/>
    <p:sldId id="11190" r:id="rId8"/>
    <p:sldId id="257" r:id="rId9"/>
    <p:sldId id="11178" r:id="rId10"/>
    <p:sldId id="11193" r:id="rId11"/>
    <p:sldId id="11195" r:id="rId12"/>
    <p:sldId id="11196" r:id="rId13"/>
    <p:sldId id="11191" r:id="rId14"/>
    <p:sldId id="11194" r:id="rId15"/>
    <p:sldId id="11197" r:id="rId16"/>
    <p:sldId id="11198" r:id="rId17"/>
    <p:sldId id="11203" r:id="rId18"/>
    <p:sldId id="1120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20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Howard" userId="14f30c55-e761-4b67-8b5c-92185fdf92ae" providerId="ADAL" clId="{56B41653-8CCF-4483-8F4C-48841C76CB0B}"/>
    <pc:docChg chg="modSld sldOrd">
      <pc:chgData name="Lisa Howard" userId="14f30c55-e761-4b67-8b5c-92185fdf92ae" providerId="ADAL" clId="{56B41653-8CCF-4483-8F4C-48841C76CB0B}" dt="2025-04-16T21:14:49.268" v="1"/>
      <pc:docMkLst>
        <pc:docMk/>
      </pc:docMkLst>
      <pc:sldChg chg="ord">
        <pc:chgData name="Lisa Howard" userId="14f30c55-e761-4b67-8b5c-92185fdf92ae" providerId="ADAL" clId="{56B41653-8CCF-4483-8F4C-48841C76CB0B}" dt="2025-04-16T21:14:49.268" v="1"/>
        <pc:sldMkLst>
          <pc:docMk/>
          <pc:sldMk cId="1403477095" sldId="112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99ED4-E246-4622-AA04-04E87F2878B5}" type="datetimeFigureOut">
              <a:rPr lang="en-US" smtClean="0"/>
              <a:t>4/16/2025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EFBA7C-CD5A-4DDD-B5FB-600952A6831A}" type="slidenum">
              <a:rPr lang="en-US" smtClean="0"/>
              <a:t>‹#›</a:t>
            </a:fld>
            <a:endParaRPr lang="en-US"/>
          </a:p>
        </p:txBody>
      </p:sp>
    </p:spTree>
    <p:extLst>
      <p:ext uri="{BB962C8B-B14F-4D97-AF65-F5344CB8AC3E}">
        <p14:creationId xmlns:p14="http://schemas.microsoft.com/office/powerpoint/2010/main" val="347629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2EFBA7C-CD5A-4DDD-B5FB-600952A6831A}" type="slidenum">
              <a:rPr lang="en-US" smtClean="0"/>
              <a:t>6</a:t>
            </a:fld>
            <a:endParaRPr lang="en-US"/>
          </a:p>
        </p:txBody>
      </p:sp>
    </p:spTree>
    <p:extLst>
      <p:ext uri="{BB962C8B-B14F-4D97-AF65-F5344CB8AC3E}">
        <p14:creationId xmlns:p14="http://schemas.microsoft.com/office/powerpoint/2010/main" val="1800358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2EFBA7C-CD5A-4DDD-B5FB-600952A6831A}" type="slidenum">
              <a:rPr lang="en-US" smtClean="0"/>
              <a:t>7</a:t>
            </a:fld>
            <a:endParaRPr lang="en-US"/>
          </a:p>
        </p:txBody>
      </p:sp>
    </p:spTree>
    <p:extLst>
      <p:ext uri="{BB962C8B-B14F-4D97-AF65-F5344CB8AC3E}">
        <p14:creationId xmlns:p14="http://schemas.microsoft.com/office/powerpoint/2010/main" val="926858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2EFBA7C-CD5A-4DDD-B5FB-600952A6831A}" type="slidenum">
              <a:rPr lang="en-US" smtClean="0"/>
              <a:t>8</a:t>
            </a:fld>
            <a:endParaRPr lang="en-US"/>
          </a:p>
        </p:txBody>
      </p:sp>
    </p:spTree>
    <p:extLst>
      <p:ext uri="{BB962C8B-B14F-4D97-AF65-F5344CB8AC3E}">
        <p14:creationId xmlns:p14="http://schemas.microsoft.com/office/powerpoint/2010/main" val="392510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C0F99D0-F9E1-0DE0-0055-B77518105B0D}"/>
              </a:ext>
            </a:extLst>
          </p:cNvPr>
          <p:cNvSpPr/>
          <p:nvPr userDrawn="1"/>
        </p:nvSpPr>
        <p:spPr>
          <a:xfrm flipV="1">
            <a:off x="0" y="1990313"/>
            <a:ext cx="12192000"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215F158-F07D-60EB-02C6-4A6E16F1E3B2}"/>
              </a:ext>
            </a:extLst>
          </p:cNvPr>
          <p:cNvSpPr/>
          <p:nvPr userDrawn="1"/>
        </p:nvSpPr>
        <p:spPr>
          <a:xfrm>
            <a:off x="0" y="2103120"/>
            <a:ext cx="12192000" cy="2020889"/>
          </a:xfrm>
          <a:prstGeom prst="rect">
            <a:avLst/>
          </a:prstGeom>
          <a:gradFill flip="none" rotWithShape="1">
            <a:gsLst>
              <a:gs pos="0">
                <a:srgbClr val="CE2027">
                  <a:shade val="30000"/>
                  <a:satMod val="115000"/>
                </a:srgbClr>
              </a:gs>
              <a:gs pos="50000">
                <a:srgbClr val="CE2027">
                  <a:shade val="67500"/>
                  <a:satMod val="115000"/>
                </a:srgbClr>
              </a:gs>
              <a:gs pos="100000">
                <a:srgbClr val="CE2027">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
            <a:extLst>
              <a:ext uri="{FF2B5EF4-FFF2-40B4-BE49-F238E27FC236}">
                <a16:creationId xmlns:a16="http://schemas.microsoft.com/office/drawing/2014/main" id="{EB93A265-851B-34EA-CBE7-145F0F294FF9}"/>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 y="288162"/>
            <a:ext cx="4152900" cy="1454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6BFAEE30-835B-9532-A07C-6AFB0434F301}"/>
              </a:ext>
            </a:extLst>
          </p:cNvPr>
          <p:cNvSpPr/>
          <p:nvPr userDrawn="1"/>
        </p:nvSpPr>
        <p:spPr>
          <a:xfrm flipV="1">
            <a:off x="0" y="4191097"/>
            <a:ext cx="12192000"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FBA35E-BB66-AF9B-8B12-7CB269B0C7EC}"/>
              </a:ext>
            </a:extLst>
          </p:cNvPr>
          <p:cNvSpPr>
            <a:spLocks noGrp="1"/>
          </p:cNvSpPr>
          <p:nvPr>
            <p:ph type="ctrTitle"/>
          </p:nvPr>
        </p:nvSpPr>
        <p:spPr>
          <a:xfrm>
            <a:off x="1524000" y="1523587"/>
            <a:ext cx="9144000" cy="2600422"/>
          </a:xfrm>
        </p:spPr>
        <p:txBody>
          <a:bodyPr anchor="b"/>
          <a:lstStyle>
            <a:lvl1pPr algn="ctr">
              <a:defRPr sz="6000">
                <a:solidFill>
                  <a:schemeClr val="bg1"/>
                </a:solidFill>
                <a:latin typeface="Lub Dub Bold" panose="020B0803030403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8AD4FA16-B044-1B01-47BF-EC92D86286AC}"/>
              </a:ext>
            </a:extLst>
          </p:cNvPr>
          <p:cNvSpPr>
            <a:spLocks noGrp="1"/>
          </p:cNvSpPr>
          <p:nvPr>
            <p:ph type="subTitle" idx="1"/>
          </p:nvPr>
        </p:nvSpPr>
        <p:spPr>
          <a:xfrm>
            <a:off x="1524000" y="4283172"/>
            <a:ext cx="9144000" cy="1655762"/>
          </a:xfrm>
        </p:spPr>
        <p:txBody>
          <a:bodyPr/>
          <a:lstStyle>
            <a:lvl1pPr marL="0" indent="0" algn="ctr">
              <a:buNone/>
              <a:defRPr sz="2400">
                <a:latin typeface="Lub Dub Medium" panose="020B06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40811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D5167E9-7CBD-9106-F0F4-95EC7538C8ED}"/>
              </a:ext>
            </a:extLst>
          </p:cNvPr>
          <p:cNvSpPr/>
          <p:nvPr userDrawn="1"/>
        </p:nvSpPr>
        <p:spPr>
          <a:xfrm flipV="1">
            <a:off x="0" y="2355438"/>
            <a:ext cx="12192000" cy="45719"/>
          </a:xfrm>
          <a:prstGeom prst="rect">
            <a:avLst/>
          </a:prstGeom>
          <a:gradFill flip="none" rotWithShape="1">
            <a:gsLst>
              <a:gs pos="0">
                <a:srgbClr val="CE2027">
                  <a:shade val="30000"/>
                  <a:satMod val="115000"/>
                </a:srgbClr>
              </a:gs>
              <a:gs pos="50000">
                <a:srgbClr val="CE2027">
                  <a:shade val="67500"/>
                  <a:satMod val="115000"/>
                </a:srgbClr>
              </a:gs>
              <a:gs pos="100000">
                <a:srgbClr val="CE2027">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8" name="Rectangle 7">
            <a:extLst>
              <a:ext uri="{FF2B5EF4-FFF2-40B4-BE49-F238E27FC236}">
                <a16:creationId xmlns:a16="http://schemas.microsoft.com/office/drawing/2014/main" id="{D949AF87-45C0-FBB9-550C-8625DEF7EF4B}"/>
              </a:ext>
            </a:extLst>
          </p:cNvPr>
          <p:cNvSpPr/>
          <p:nvPr userDrawn="1"/>
        </p:nvSpPr>
        <p:spPr>
          <a:xfrm>
            <a:off x="0" y="2468245"/>
            <a:ext cx="12192000" cy="202088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1">
            <a:extLst>
              <a:ext uri="{FF2B5EF4-FFF2-40B4-BE49-F238E27FC236}">
                <a16:creationId xmlns:a16="http://schemas.microsoft.com/office/drawing/2014/main" id="{3C7CF92D-C246-1A32-8D53-B3D91CC15BBC}"/>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 y="288162"/>
            <a:ext cx="4152900" cy="1454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77CE0E61-32CA-1AD2-4D33-8E1F63EDC671}"/>
              </a:ext>
            </a:extLst>
          </p:cNvPr>
          <p:cNvSpPr/>
          <p:nvPr userDrawn="1"/>
        </p:nvSpPr>
        <p:spPr>
          <a:xfrm flipV="1">
            <a:off x="0" y="4556222"/>
            <a:ext cx="12192000" cy="45719"/>
          </a:xfrm>
          <a:prstGeom prst="rect">
            <a:avLst/>
          </a:prstGeom>
          <a:gradFill flip="none" rotWithShape="1">
            <a:gsLst>
              <a:gs pos="0">
                <a:srgbClr val="CE2027">
                  <a:shade val="30000"/>
                  <a:satMod val="115000"/>
                </a:srgbClr>
              </a:gs>
              <a:gs pos="50000">
                <a:srgbClr val="CE2027">
                  <a:shade val="67500"/>
                  <a:satMod val="115000"/>
                </a:srgbClr>
              </a:gs>
              <a:gs pos="100000">
                <a:srgbClr val="CE2027">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23678B0-9537-906B-B666-EC878F1A3D06}"/>
              </a:ext>
            </a:extLst>
          </p:cNvPr>
          <p:cNvSpPr>
            <a:spLocks noGrp="1"/>
          </p:cNvSpPr>
          <p:nvPr>
            <p:ph type="title"/>
          </p:nvPr>
        </p:nvSpPr>
        <p:spPr>
          <a:xfrm>
            <a:off x="114300" y="2468245"/>
            <a:ext cx="11715750" cy="2020889"/>
          </a:xfrm>
        </p:spPr>
        <p:txBody>
          <a:bodyPr anchor="ctr"/>
          <a:lstStyle>
            <a:lvl1pPr algn="ctr">
              <a:defRPr sz="6000"/>
            </a:lvl1pPr>
          </a:lstStyle>
          <a:p>
            <a:r>
              <a:rPr lang="en-US"/>
              <a:t>Click to edit Master title style</a:t>
            </a:r>
          </a:p>
        </p:txBody>
      </p:sp>
    </p:spTree>
    <p:extLst>
      <p:ext uri="{BB962C8B-B14F-4D97-AF65-F5344CB8AC3E}">
        <p14:creationId xmlns:p14="http://schemas.microsoft.com/office/powerpoint/2010/main" val="4038051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4A9EF2-A6CF-B442-1AF3-1E1DC7887D28}"/>
              </a:ext>
            </a:extLst>
          </p:cNvPr>
          <p:cNvSpPr>
            <a:spLocks noGrp="1"/>
          </p:cNvSpPr>
          <p:nvPr>
            <p:ph idx="1"/>
          </p:nvPr>
        </p:nvSpPr>
        <p:spPr>
          <a:xfrm>
            <a:off x="838200" y="1409700"/>
            <a:ext cx="10515600" cy="4767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A07673B-020D-6E09-E445-AE8733EE7814}"/>
              </a:ext>
            </a:extLst>
          </p:cNvPr>
          <p:cNvSpPr>
            <a:spLocks noGrp="1"/>
          </p:cNvSpPr>
          <p:nvPr>
            <p:ph type="sldNum" sz="quarter" idx="12"/>
          </p:nvPr>
        </p:nvSpPr>
        <p:spPr>
          <a:xfrm>
            <a:off x="9048750" y="6242050"/>
            <a:ext cx="2743200" cy="365125"/>
          </a:xfrm>
        </p:spPr>
        <p:txBody>
          <a:bodyPr/>
          <a:lstStyle>
            <a:lvl1pPr>
              <a:defRPr sz="1000"/>
            </a:lvl1pPr>
          </a:lstStyle>
          <a:p>
            <a:fld id="{21EAC7E3-D26B-4172-856B-CE68BE773B99}" type="slidenum">
              <a:rPr lang="en-US" smtClean="0"/>
              <a:pPr/>
              <a:t>‹#›</a:t>
            </a:fld>
            <a:endParaRPr lang="en-US"/>
          </a:p>
        </p:txBody>
      </p:sp>
      <p:sp>
        <p:nvSpPr>
          <p:cNvPr id="7" name="Rectangle 6">
            <a:extLst>
              <a:ext uri="{FF2B5EF4-FFF2-40B4-BE49-F238E27FC236}">
                <a16:creationId xmlns:a16="http://schemas.microsoft.com/office/drawing/2014/main" id="{DAC34005-792B-708A-6AF2-EFD23545DE01}"/>
              </a:ext>
            </a:extLst>
          </p:cNvPr>
          <p:cNvSpPr/>
          <p:nvPr userDrawn="1"/>
        </p:nvSpPr>
        <p:spPr>
          <a:xfrm>
            <a:off x="0" y="-7303"/>
            <a:ext cx="12192000" cy="125954"/>
          </a:xfrm>
          <a:prstGeom prst="rect">
            <a:avLst/>
          </a:prstGeom>
          <a:gradFill flip="none" rotWithShape="1">
            <a:gsLst>
              <a:gs pos="0">
                <a:srgbClr val="CE2027">
                  <a:shade val="30000"/>
                  <a:satMod val="115000"/>
                </a:srgbClr>
              </a:gs>
              <a:gs pos="50000">
                <a:srgbClr val="CE2027">
                  <a:shade val="67500"/>
                  <a:satMod val="115000"/>
                </a:srgbClr>
              </a:gs>
              <a:gs pos="100000">
                <a:srgbClr val="CE2027">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
            <a:extLst>
              <a:ext uri="{FF2B5EF4-FFF2-40B4-BE49-F238E27FC236}">
                <a16:creationId xmlns:a16="http://schemas.microsoft.com/office/drawing/2014/main" id="{B7A483D2-0AFA-42C6-FE4F-F9711B51D97C}"/>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299" y="5962650"/>
            <a:ext cx="2328337" cy="815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C889A1BC-D92D-CCD9-C2C1-B0B6DAE0E20B}"/>
              </a:ext>
            </a:extLst>
          </p:cNvPr>
          <p:cNvSpPr/>
          <p:nvPr userDrawn="1"/>
        </p:nvSpPr>
        <p:spPr>
          <a:xfrm flipV="1">
            <a:off x="0" y="185738"/>
            <a:ext cx="12192000" cy="95154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6DD569-FD8F-6AA4-E66E-3D2942863224}"/>
              </a:ext>
            </a:extLst>
          </p:cNvPr>
          <p:cNvSpPr>
            <a:spLocks noGrp="1"/>
          </p:cNvSpPr>
          <p:nvPr>
            <p:ph type="title"/>
          </p:nvPr>
        </p:nvSpPr>
        <p:spPr>
          <a:xfrm>
            <a:off x="838200" y="365126"/>
            <a:ext cx="10515600" cy="596900"/>
          </a:xfrm>
        </p:spPr>
        <p:txBody>
          <a:bodyPr>
            <a:normAutofit/>
          </a:bodyPr>
          <a:lstStyle>
            <a:lvl1pPr algn="ctr">
              <a:defRPr sz="4000"/>
            </a:lvl1pPr>
          </a:lstStyle>
          <a:p>
            <a:r>
              <a:rPr lang="en-US"/>
              <a:t>Click to edit Master title style</a:t>
            </a:r>
          </a:p>
        </p:txBody>
      </p:sp>
    </p:spTree>
    <p:extLst>
      <p:ext uri="{BB962C8B-B14F-4D97-AF65-F5344CB8AC3E}">
        <p14:creationId xmlns:p14="http://schemas.microsoft.com/office/powerpoint/2010/main" val="19604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4A9EF2-A6CF-B442-1AF3-1E1DC7887D28}"/>
              </a:ext>
            </a:extLst>
          </p:cNvPr>
          <p:cNvSpPr>
            <a:spLocks noGrp="1"/>
          </p:cNvSpPr>
          <p:nvPr>
            <p:ph idx="1"/>
          </p:nvPr>
        </p:nvSpPr>
        <p:spPr>
          <a:xfrm>
            <a:off x="219075" y="1409700"/>
            <a:ext cx="11572875" cy="4800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A07673B-020D-6E09-E445-AE8733EE7814}"/>
              </a:ext>
            </a:extLst>
          </p:cNvPr>
          <p:cNvSpPr>
            <a:spLocks noGrp="1"/>
          </p:cNvSpPr>
          <p:nvPr>
            <p:ph type="sldNum" sz="quarter" idx="12"/>
          </p:nvPr>
        </p:nvSpPr>
        <p:spPr>
          <a:xfrm>
            <a:off x="11277600" y="6244049"/>
            <a:ext cx="514350" cy="365125"/>
          </a:xfrm>
        </p:spPr>
        <p:txBody>
          <a:bodyPr/>
          <a:lstStyle>
            <a:lvl1pPr>
              <a:defRPr sz="1000"/>
            </a:lvl1pPr>
          </a:lstStyle>
          <a:p>
            <a:fld id="{21EAC7E3-D26B-4172-856B-CE68BE773B99}" type="slidenum">
              <a:rPr lang="en-US" smtClean="0"/>
              <a:pPr/>
              <a:t>‹#›</a:t>
            </a:fld>
            <a:endParaRPr lang="en-US"/>
          </a:p>
        </p:txBody>
      </p:sp>
      <p:sp>
        <p:nvSpPr>
          <p:cNvPr id="7" name="Rectangle 6">
            <a:extLst>
              <a:ext uri="{FF2B5EF4-FFF2-40B4-BE49-F238E27FC236}">
                <a16:creationId xmlns:a16="http://schemas.microsoft.com/office/drawing/2014/main" id="{DAC34005-792B-708A-6AF2-EFD23545DE01}"/>
              </a:ext>
            </a:extLst>
          </p:cNvPr>
          <p:cNvSpPr/>
          <p:nvPr userDrawn="1"/>
        </p:nvSpPr>
        <p:spPr>
          <a:xfrm>
            <a:off x="0" y="-7303"/>
            <a:ext cx="12192000" cy="125954"/>
          </a:xfrm>
          <a:prstGeom prst="rect">
            <a:avLst/>
          </a:prstGeom>
          <a:gradFill flip="none" rotWithShape="1">
            <a:gsLst>
              <a:gs pos="0">
                <a:srgbClr val="CE2027">
                  <a:shade val="30000"/>
                  <a:satMod val="115000"/>
                </a:srgbClr>
              </a:gs>
              <a:gs pos="50000">
                <a:srgbClr val="CE2027">
                  <a:shade val="67500"/>
                  <a:satMod val="115000"/>
                </a:srgbClr>
              </a:gs>
              <a:gs pos="100000">
                <a:srgbClr val="CE2027">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1">
            <a:extLst>
              <a:ext uri="{FF2B5EF4-FFF2-40B4-BE49-F238E27FC236}">
                <a16:creationId xmlns:a16="http://schemas.microsoft.com/office/drawing/2014/main" id="{B7A483D2-0AFA-42C6-FE4F-F9711B51D97C}"/>
              </a:ext>
            </a:extLst>
          </p:cNvPr>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3349" y="373268"/>
            <a:ext cx="2328337" cy="815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C889A1BC-D92D-CCD9-C2C1-B0B6DAE0E20B}"/>
              </a:ext>
            </a:extLst>
          </p:cNvPr>
          <p:cNvSpPr/>
          <p:nvPr userDrawn="1"/>
        </p:nvSpPr>
        <p:spPr>
          <a:xfrm flipV="1">
            <a:off x="0" y="185738"/>
            <a:ext cx="12192000"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6DD569-FD8F-6AA4-E66E-3D2942863224}"/>
              </a:ext>
            </a:extLst>
          </p:cNvPr>
          <p:cNvSpPr>
            <a:spLocks noGrp="1"/>
          </p:cNvSpPr>
          <p:nvPr>
            <p:ph type="title"/>
          </p:nvPr>
        </p:nvSpPr>
        <p:spPr>
          <a:xfrm>
            <a:off x="3028950" y="510270"/>
            <a:ext cx="8763000" cy="596900"/>
          </a:xfrm>
        </p:spPr>
        <p:txBody>
          <a:bodyPr>
            <a:normAutofit/>
          </a:bodyPr>
          <a:lstStyle>
            <a:lvl1pPr algn="r">
              <a:defRPr sz="4000">
                <a:solidFill>
                  <a:srgbClr val="CE2027"/>
                </a:solidFill>
              </a:defRPr>
            </a:lvl1pPr>
          </a:lstStyle>
          <a:p>
            <a:r>
              <a:rPr lang="en-US"/>
              <a:t>Click to edit Master title style</a:t>
            </a:r>
          </a:p>
        </p:txBody>
      </p:sp>
    </p:spTree>
    <p:extLst>
      <p:ext uri="{BB962C8B-B14F-4D97-AF65-F5344CB8AC3E}">
        <p14:creationId xmlns:p14="http://schemas.microsoft.com/office/powerpoint/2010/main" val="41277834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3618D7-59FB-03AF-5D2E-463755EC5E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EF6AD2-FC20-F063-2EF0-D2A97881EC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75A779-7B58-6A43-2957-A3DD7D759A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13CE49C3-9363-2A02-3157-91DA635168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E16A92F-4CC5-E067-6CDD-F41D6C21E3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AC7E3-D26B-4172-856B-CE68BE773B99}" type="slidenum">
              <a:rPr lang="en-US" smtClean="0"/>
              <a:t>‹#›</a:t>
            </a:fld>
            <a:endParaRPr lang="en-US"/>
          </a:p>
        </p:txBody>
      </p:sp>
    </p:spTree>
    <p:extLst>
      <p:ext uri="{BB962C8B-B14F-4D97-AF65-F5344CB8AC3E}">
        <p14:creationId xmlns:p14="http://schemas.microsoft.com/office/powerpoint/2010/main" val="172518828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mailto:PADCollaborative@heart.org"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professional.heart.org/-/media/PHD-Files-2/Science-News/p/PAD-National-Action-Plan.pdf"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rofessional.heart.org/-/media/PHD-Files-2/Science-News/p/PAD-National-Action-Plan.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C4227-87D0-89C8-1513-05A41911A61F}"/>
              </a:ext>
            </a:extLst>
          </p:cNvPr>
          <p:cNvSpPr>
            <a:spLocks noGrp="1"/>
          </p:cNvSpPr>
          <p:nvPr>
            <p:ph type="ctrTitle"/>
          </p:nvPr>
        </p:nvSpPr>
        <p:spPr>
          <a:xfrm>
            <a:off x="1524000" y="2174341"/>
            <a:ext cx="9144000" cy="1849972"/>
          </a:xfrm>
        </p:spPr>
        <p:txBody>
          <a:bodyPr anchor="ctr"/>
          <a:lstStyle/>
          <a:p>
            <a:r>
              <a:rPr lang="en-US">
                <a:latin typeface="+mn-lt"/>
                <a:cs typeface="Calibri" panose="020F0502020204030204" pitchFamily="34" charset="0"/>
              </a:rPr>
              <a:t>Committee Membership </a:t>
            </a:r>
            <a:br>
              <a:rPr lang="en-US">
                <a:latin typeface="+mn-lt"/>
                <a:cs typeface="Calibri" panose="020F0502020204030204" pitchFamily="34" charset="0"/>
              </a:rPr>
            </a:br>
            <a:r>
              <a:rPr lang="en-US">
                <a:latin typeface="+mn-lt"/>
                <a:cs typeface="Calibri" panose="020F0502020204030204" pitchFamily="34" charset="0"/>
              </a:rPr>
              <a:t>Information Packet</a:t>
            </a:r>
            <a:endParaRPr lang="en-US" i="1">
              <a:latin typeface="+mn-lt"/>
              <a:cs typeface="Calibri" panose="020F0502020204030204" pitchFamily="34" charset="0"/>
            </a:endParaRPr>
          </a:p>
        </p:txBody>
      </p:sp>
      <p:sp>
        <p:nvSpPr>
          <p:cNvPr id="3" name="Subtitle 2">
            <a:extLst>
              <a:ext uri="{FF2B5EF4-FFF2-40B4-BE49-F238E27FC236}">
                <a16:creationId xmlns:a16="http://schemas.microsoft.com/office/drawing/2014/main" id="{16476EBA-7C3A-C879-8691-55CA3740D9E3}"/>
              </a:ext>
            </a:extLst>
          </p:cNvPr>
          <p:cNvSpPr>
            <a:spLocks noGrp="1"/>
          </p:cNvSpPr>
          <p:nvPr>
            <p:ph type="subTitle" idx="1"/>
          </p:nvPr>
        </p:nvSpPr>
        <p:spPr>
          <a:xfrm>
            <a:off x="1524000" y="4410076"/>
            <a:ext cx="9144000" cy="675271"/>
          </a:xfrm>
        </p:spPr>
        <p:txBody>
          <a:bodyPr vert="horz" lIns="91440" tIns="45720" rIns="91440" bIns="45720" rtlCol="0" anchor="t">
            <a:normAutofit/>
          </a:bodyPr>
          <a:lstStyle/>
          <a:p>
            <a:r>
              <a:rPr lang="en-US" sz="2800" b="1">
                <a:latin typeface="+mn-lt"/>
                <a:cs typeface="Calibri"/>
              </a:rPr>
              <a:t>Join Us on this Journey!</a:t>
            </a:r>
          </a:p>
        </p:txBody>
      </p:sp>
    </p:spTree>
    <p:extLst>
      <p:ext uri="{BB962C8B-B14F-4D97-AF65-F5344CB8AC3E}">
        <p14:creationId xmlns:p14="http://schemas.microsoft.com/office/powerpoint/2010/main" val="2400300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F402B4-2AA8-9BB3-8763-C2ADA5088377}"/>
              </a:ext>
            </a:extLst>
          </p:cNvPr>
          <p:cNvSpPr>
            <a:spLocks noGrp="1"/>
          </p:cNvSpPr>
          <p:nvPr>
            <p:ph idx="1"/>
          </p:nvPr>
        </p:nvSpPr>
        <p:spPr/>
        <p:txBody>
          <a:bodyPr vert="horz" lIns="91440" tIns="45720" rIns="91440" bIns="45720" rtlCol="0" anchor="t">
            <a:normAutofit fontScale="92500" lnSpcReduction="20000"/>
          </a:bodyPr>
          <a:lstStyle/>
          <a:p>
            <a:pPr fontAlgn="base"/>
            <a:endParaRPr lang="en-US" sz="1800" b="1" i="0" dirty="0">
              <a:solidFill>
                <a:srgbClr val="000000"/>
              </a:solidFill>
              <a:effectLst/>
            </a:endParaRPr>
          </a:p>
          <a:p>
            <a:pPr fontAlgn="base"/>
            <a:r>
              <a:rPr lang="en-US" sz="1800" b="1" i="0" dirty="0">
                <a:solidFill>
                  <a:srgbClr val="000000"/>
                </a:solidFill>
                <a:effectLst/>
              </a:rPr>
              <a:t>Public Awareness </a:t>
            </a:r>
            <a:r>
              <a:rPr lang="en-US" sz="1800" b="0" i="0" dirty="0">
                <a:solidFill>
                  <a:srgbClr val="000000"/>
                </a:solidFill>
                <a:effectLst/>
              </a:rPr>
              <a:t>Committee (Goal 1)</a:t>
            </a:r>
          </a:p>
          <a:p>
            <a:pPr fontAlgn="base"/>
            <a:r>
              <a:rPr lang="en-US" sz="1800" b="1" i="0" dirty="0">
                <a:solidFill>
                  <a:srgbClr val="000000"/>
                </a:solidFill>
                <a:effectLst/>
              </a:rPr>
              <a:t>Professional Education </a:t>
            </a:r>
            <a:r>
              <a:rPr lang="en-US" sz="1800" b="0" i="0" dirty="0">
                <a:solidFill>
                  <a:srgbClr val="000000"/>
                </a:solidFill>
                <a:effectLst/>
              </a:rPr>
              <a:t>Committee (Goal 2)</a:t>
            </a:r>
            <a:endParaRPr lang="en-US" b="0" i="0" dirty="0">
              <a:solidFill>
                <a:srgbClr val="000000"/>
              </a:solidFill>
              <a:effectLst/>
            </a:endParaRPr>
          </a:p>
          <a:p>
            <a:pPr algn="l" rtl="0" fontAlgn="base"/>
            <a:r>
              <a:rPr lang="en-US" sz="1800" b="1" i="0" dirty="0">
                <a:solidFill>
                  <a:srgbClr val="000000"/>
                </a:solidFill>
                <a:effectLst/>
              </a:rPr>
              <a:t>Detection and Treatment </a:t>
            </a:r>
            <a:r>
              <a:rPr lang="en-US" sz="1800" b="0" i="0" dirty="0">
                <a:solidFill>
                  <a:srgbClr val="000000"/>
                </a:solidFill>
                <a:effectLst/>
              </a:rPr>
              <a:t>Committee (Goal 3</a:t>
            </a:r>
            <a:endParaRPr lang="en-US" b="0" i="0" dirty="0">
              <a:solidFill>
                <a:srgbClr val="000000"/>
              </a:solidFill>
              <a:effectLst/>
            </a:endParaRPr>
          </a:p>
          <a:p>
            <a:pPr algn="l" rtl="0" fontAlgn="base"/>
            <a:r>
              <a:rPr lang="en-US" sz="1800" b="1" i="0" dirty="0">
                <a:solidFill>
                  <a:srgbClr val="000000"/>
                </a:solidFill>
                <a:effectLst/>
              </a:rPr>
              <a:t>Public Health </a:t>
            </a:r>
            <a:r>
              <a:rPr lang="en-US" sz="1800" b="0" i="0" dirty="0">
                <a:solidFill>
                  <a:srgbClr val="000000"/>
                </a:solidFill>
                <a:effectLst/>
              </a:rPr>
              <a:t>Committee (Goal 4)</a:t>
            </a:r>
            <a:endParaRPr lang="en-US" b="0" i="0" dirty="0">
              <a:solidFill>
                <a:srgbClr val="000000"/>
              </a:solidFill>
              <a:effectLst/>
            </a:endParaRPr>
          </a:p>
          <a:p>
            <a:pPr algn="l" rtl="0" fontAlgn="base"/>
            <a:r>
              <a:rPr lang="en-US" sz="1800" b="1" i="0" dirty="0">
                <a:solidFill>
                  <a:srgbClr val="000000"/>
                </a:solidFill>
                <a:effectLst/>
              </a:rPr>
              <a:t>Research </a:t>
            </a:r>
            <a:r>
              <a:rPr lang="en-US" sz="1800" b="0" i="0" dirty="0">
                <a:solidFill>
                  <a:srgbClr val="000000"/>
                </a:solidFill>
                <a:effectLst/>
              </a:rPr>
              <a:t>Committee (Goal 5)</a:t>
            </a:r>
            <a:endParaRPr lang="en-US" b="0" i="0" dirty="0">
              <a:solidFill>
                <a:srgbClr val="000000"/>
              </a:solidFill>
              <a:effectLst/>
            </a:endParaRPr>
          </a:p>
          <a:p>
            <a:pPr algn="l" rtl="0" fontAlgn="base"/>
            <a:r>
              <a:rPr lang="en-US" sz="1800" b="1" i="0" dirty="0">
                <a:solidFill>
                  <a:srgbClr val="000000"/>
                </a:solidFill>
                <a:effectLst/>
              </a:rPr>
              <a:t>Advocacy </a:t>
            </a:r>
            <a:r>
              <a:rPr lang="en-US" sz="1800" b="0" i="0" dirty="0">
                <a:solidFill>
                  <a:srgbClr val="000000"/>
                </a:solidFill>
                <a:effectLst/>
              </a:rPr>
              <a:t>Committee (Goal 6)</a:t>
            </a:r>
          </a:p>
          <a:p>
            <a:pPr marL="0" indent="0" algn="l" rtl="0" fontAlgn="base">
              <a:buNone/>
            </a:pPr>
            <a:endParaRPr lang="en-US" dirty="0">
              <a:solidFill>
                <a:srgbClr val="000000"/>
              </a:solidFill>
            </a:endParaRPr>
          </a:p>
          <a:p>
            <a:pPr fontAlgn="base"/>
            <a:r>
              <a:rPr lang="en-US" sz="1800" b="1" i="1" dirty="0">
                <a:solidFill>
                  <a:srgbClr val="000000"/>
                </a:solidFill>
                <a:effectLst/>
              </a:rPr>
              <a:t>PAD Collaborative </a:t>
            </a:r>
            <a:r>
              <a:rPr lang="en-US" sz="1800" b="1" i="1" dirty="0">
                <a:solidFill>
                  <a:srgbClr val="000000"/>
                </a:solidFill>
              </a:rPr>
              <a:t>Chair: </a:t>
            </a:r>
            <a:r>
              <a:rPr lang="en-US" sz="1800" i="1" dirty="0">
                <a:solidFill>
                  <a:srgbClr val="000000"/>
                </a:solidFill>
              </a:rPr>
              <a:t>Marc Bonaca</a:t>
            </a:r>
            <a:r>
              <a:rPr lang="en-US" sz="1800" i="0" dirty="0">
                <a:solidFill>
                  <a:srgbClr val="000000"/>
                </a:solidFill>
                <a:effectLst/>
              </a:rPr>
              <a:t>, MD</a:t>
            </a:r>
          </a:p>
          <a:p>
            <a:pPr fontAlgn="base"/>
            <a:r>
              <a:rPr lang="en-US" sz="1800" b="1" i="1" dirty="0">
                <a:solidFill>
                  <a:srgbClr val="000000"/>
                </a:solidFill>
                <a:effectLst/>
              </a:rPr>
              <a:t>AHA PAD Collaborative Staff Members: </a:t>
            </a:r>
            <a:r>
              <a:rPr lang="en-US" sz="1800" i="1" dirty="0">
                <a:solidFill>
                  <a:srgbClr val="000000"/>
                </a:solidFill>
                <a:effectLst/>
              </a:rPr>
              <a:t>Lisa Howard (Associate Progra</a:t>
            </a:r>
            <a:r>
              <a:rPr lang="en-US" sz="1800" i="1" dirty="0">
                <a:solidFill>
                  <a:srgbClr val="000000"/>
                </a:solidFill>
              </a:rPr>
              <a:t>m Manager)</a:t>
            </a:r>
            <a:r>
              <a:rPr lang="en-US" sz="1800" i="1" dirty="0">
                <a:solidFill>
                  <a:srgbClr val="000000"/>
                </a:solidFill>
                <a:effectLst/>
              </a:rPr>
              <a:t> and Valerie Weber (National Program Lead)</a:t>
            </a:r>
            <a:endParaRPr lang="en-US" sz="1800" i="0" dirty="0">
              <a:solidFill>
                <a:srgbClr val="000000"/>
              </a:solidFill>
              <a:effectLst/>
            </a:endParaRPr>
          </a:p>
          <a:p>
            <a:pPr marL="0" indent="0" fontAlgn="base">
              <a:buNone/>
            </a:pPr>
            <a:endParaRPr lang="en-US" sz="1800" b="1" i="0" dirty="0">
              <a:solidFill>
                <a:srgbClr val="000000"/>
              </a:solidFill>
              <a:effectLst/>
            </a:endParaRPr>
          </a:p>
          <a:p>
            <a:pPr fontAlgn="base"/>
            <a:r>
              <a:rPr lang="en-US" sz="1800" b="1" i="0" dirty="0">
                <a:solidFill>
                  <a:srgbClr val="000000"/>
                </a:solidFill>
                <a:effectLst/>
              </a:rPr>
              <a:t>P</a:t>
            </a:r>
            <a:r>
              <a:rPr lang="en-US" sz="1800" b="1" dirty="0">
                <a:solidFill>
                  <a:srgbClr val="000000"/>
                </a:solidFill>
              </a:rPr>
              <a:t>ast Collaborative Chairs: </a:t>
            </a:r>
            <a:r>
              <a:rPr lang="en-US" sz="1800" dirty="0">
                <a:solidFill>
                  <a:srgbClr val="000000"/>
                </a:solidFill>
              </a:rPr>
              <a:t>Amy Pollak, MD, Aruna Pradhan, MD and Naomi Hamburg MD</a:t>
            </a:r>
          </a:p>
          <a:p>
            <a:pPr fontAlgn="base"/>
            <a:endParaRPr lang="en-US" sz="1800" b="0" i="0" dirty="0">
              <a:solidFill>
                <a:srgbClr val="000000"/>
              </a:solidFill>
              <a:effectLst/>
            </a:endParaRPr>
          </a:p>
          <a:p>
            <a:pPr fontAlgn="base"/>
            <a:r>
              <a:rPr lang="en-US" sz="1800" dirty="0">
                <a:solidFill>
                  <a:srgbClr val="000000"/>
                </a:solidFill>
              </a:rPr>
              <a:t>For questions, please reach out to PADCollaborative@heart.org</a:t>
            </a:r>
          </a:p>
          <a:p>
            <a:pPr marL="0" indent="0" fontAlgn="base">
              <a:buNone/>
            </a:pPr>
            <a:endParaRPr lang="en-US" sz="1800" b="0" i="0" dirty="0">
              <a:solidFill>
                <a:srgbClr val="000000"/>
              </a:solidFill>
              <a:effectLst/>
            </a:endParaRPr>
          </a:p>
          <a:p>
            <a:pPr fontAlgn="base"/>
            <a:endParaRPr lang="en-US" dirty="0"/>
          </a:p>
        </p:txBody>
      </p:sp>
      <p:sp>
        <p:nvSpPr>
          <p:cNvPr id="3" name="Slide Number Placeholder 2">
            <a:extLst>
              <a:ext uri="{FF2B5EF4-FFF2-40B4-BE49-F238E27FC236}">
                <a16:creationId xmlns:a16="http://schemas.microsoft.com/office/drawing/2014/main" id="{A0296F1D-FBEA-C396-6F7C-1C2E7A66A3E1}"/>
              </a:ext>
            </a:extLst>
          </p:cNvPr>
          <p:cNvSpPr>
            <a:spLocks noGrp="1"/>
          </p:cNvSpPr>
          <p:nvPr>
            <p:ph type="sldNum" sz="quarter" idx="12"/>
          </p:nvPr>
        </p:nvSpPr>
        <p:spPr/>
        <p:txBody>
          <a:bodyPr/>
          <a:lstStyle/>
          <a:p>
            <a:fld id="{21EAC7E3-D26B-4172-856B-CE68BE773B99}" type="slidenum">
              <a:rPr lang="en-US" smtClean="0"/>
              <a:pPr/>
              <a:t>10</a:t>
            </a:fld>
            <a:endParaRPr lang="en-US"/>
          </a:p>
        </p:txBody>
      </p:sp>
      <p:sp>
        <p:nvSpPr>
          <p:cNvPr id="4" name="Title 3">
            <a:extLst>
              <a:ext uri="{FF2B5EF4-FFF2-40B4-BE49-F238E27FC236}">
                <a16:creationId xmlns:a16="http://schemas.microsoft.com/office/drawing/2014/main" id="{A624D2E1-832E-D0FD-3129-93D12F606F5C}"/>
              </a:ext>
            </a:extLst>
          </p:cNvPr>
          <p:cNvSpPr>
            <a:spLocks noGrp="1"/>
          </p:cNvSpPr>
          <p:nvPr>
            <p:ph type="title"/>
          </p:nvPr>
        </p:nvSpPr>
        <p:spPr/>
        <p:txBody>
          <a:bodyPr>
            <a:normAutofit fontScale="90000"/>
          </a:bodyPr>
          <a:lstStyle/>
          <a:p>
            <a:r>
              <a:rPr lang="en-US" b="1"/>
              <a:t>Goal Committees</a:t>
            </a:r>
          </a:p>
        </p:txBody>
      </p:sp>
    </p:spTree>
    <p:extLst>
      <p:ext uri="{BB962C8B-B14F-4D97-AF65-F5344CB8AC3E}">
        <p14:creationId xmlns:p14="http://schemas.microsoft.com/office/powerpoint/2010/main" val="209018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CA0721-A5E3-BF0B-3DD5-0A9F4916983F}"/>
              </a:ext>
            </a:extLst>
          </p:cNvPr>
          <p:cNvSpPr>
            <a:spLocks noGrp="1"/>
          </p:cNvSpPr>
          <p:nvPr>
            <p:ph idx="1"/>
          </p:nvPr>
        </p:nvSpPr>
        <p:spPr/>
        <p:txBody>
          <a:bodyPr vert="horz" lIns="91440" tIns="45720" rIns="91440" bIns="45720" rtlCol="0" anchor="t">
            <a:normAutofit/>
          </a:bodyPr>
          <a:lstStyle/>
          <a:p>
            <a:pPr marL="0" indent="0" algn="l" rtl="0" fontAlgn="base">
              <a:buNone/>
            </a:pPr>
            <a:r>
              <a:rPr lang="en-US" sz="2000" b="1" i="0">
                <a:solidFill>
                  <a:srgbClr val="CE2027"/>
                </a:solidFill>
                <a:effectLst/>
              </a:rPr>
              <a:t>Application Cycle </a:t>
            </a:r>
          </a:p>
          <a:p>
            <a:pPr marL="0" indent="0" algn="l" rtl="0" fontAlgn="base">
              <a:buNone/>
            </a:pPr>
            <a:r>
              <a:rPr lang="en-US" sz="2000">
                <a:solidFill>
                  <a:srgbClr val="000000"/>
                </a:solidFill>
              </a:rPr>
              <a:t>March 15 – April 14	</a:t>
            </a:r>
            <a:r>
              <a:rPr lang="en-US" sz="2000" b="0" i="0">
                <a:solidFill>
                  <a:srgbClr val="000000"/>
                </a:solidFill>
                <a:effectLst/>
              </a:rPr>
              <a:t>Call for committee interest for vice chairs and committee members. </a:t>
            </a:r>
          </a:p>
          <a:p>
            <a:pPr marL="0" indent="0" algn="l" rtl="0" fontAlgn="base">
              <a:buNone/>
            </a:pPr>
            <a:r>
              <a:rPr lang="en-US" sz="2000">
                <a:solidFill>
                  <a:srgbClr val="000000"/>
                </a:solidFill>
              </a:rPr>
              <a:t>May  			</a:t>
            </a:r>
            <a:r>
              <a:rPr lang="en-US" sz="2000" b="0" i="0">
                <a:solidFill>
                  <a:srgbClr val="000000"/>
                </a:solidFill>
                <a:effectLst/>
              </a:rPr>
              <a:t>Review of </a:t>
            </a:r>
            <a:r>
              <a:rPr lang="en-US" sz="2000">
                <a:solidFill>
                  <a:srgbClr val="000000"/>
                </a:solidFill>
              </a:rPr>
              <a:t>committee interest forms</a:t>
            </a:r>
            <a:endParaRPr lang="en-US" sz="2000" b="0" i="0">
              <a:solidFill>
                <a:srgbClr val="000000"/>
              </a:solidFill>
              <a:effectLst/>
            </a:endParaRPr>
          </a:p>
          <a:p>
            <a:pPr marL="0" indent="0" algn="l" rtl="0" fontAlgn="base">
              <a:buNone/>
            </a:pPr>
            <a:r>
              <a:rPr lang="en-US" sz="2000" b="0" i="0">
                <a:solidFill>
                  <a:srgbClr val="000000"/>
                </a:solidFill>
                <a:effectLst/>
              </a:rPr>
              <a:t>June 15 – June 30 	Committee rosters updated / new vice chair identified	</a:t>
            </a:r>
          </a:p>
          <a:p>
            <a:pPr marL="0" indent="0" algn="l" rtl="0" fontAlgn="base">
              <a:buNone/>
            </a:pPr>
            <a:r>
              <a:rPr lang="en-US" sz="2000" b="0" i="0">
                <a:solidFill>
                  <a:srgbClr val="000000"/>
                </a:solidFill>
                <a:effectLst/>
              </a:rPr>
              <a:t>July 1   		New vice chair term </a:t>
            </a:r>
            <a:r>
              <a:rPr lang="en-US" sz="2000">
                <a:solidFill>
                  <a:srgbClr val="000000"/>
                </a:solidFill>
              </a:rPr>
              <a:t>b</a:t>
            </a:r>
            <a:r>
              <a:rPr lang="en-US" sz="2000" b="0" i="0">
                <a:solidFill>
                  <a:srgbClr val="000000"/>
                </a:solidFill>
                <a:effectLst/>
              </a:rPr>
              <a:t>egins *</a:t>
            </a:r>
          </a:p>
          <a:p>
            <a:pPr marL="0" indent="0" fontAlgn="base">
              <a:buNone/>
            </a:pPr>
            <a:r>
              <a:rPr lang="en-US" sz="2000" b="0" i="0">
                <a:solidFill>
                  <a:srgbClr val="000000"/>
                </a:solidFill>
                <a:effectLst/>
              </a:rPr>
              <a:t>July 1 – July 31 	New member onboarding </a:t>
            </a:r>
            <a:r>
              <a:rPr lang="en-US" sz="2000">
                <a:solidFill>
                  <a:srgbClr val="000000"/>
                </a:solidFill>
              </a:rPr>
              <a:t>m</a:t>
            </a:r>
            <a:r>
              <a:rPr lang="en-US" sz="2000" b="0" i="0">
                <a:solidFill>
                  <a:srgbClr val="000000"/>
                </a:solidFill>
                <a:effectLst/>
              </a:rPr>
              <a:t>eetings </a:t>
            </a:r>
            <a:r>
              <a:rPr lang="en-US" sz="2800" b="0" i="0">
                <a:solidFill>
                  <a:srgbClr val="000000"/>
                </a:solidFill>
                <a:effectLst/>
              </a:rPr>
              <a:t> </a:t>
            </a:r>
          </a:p>
          <a:p>
            <a:pPr marL="0" indent="0" fontAlgn="base">
              <a:buNone/>
            </a:pPr>
            <a:endParaRPr lang="en-US" sz="2000" b="1">
              <a:solidFill>
                <a:srgbClr val="CE2027"/>
              </a:solidFill>
            </a:endParaRPr>
          </a:p>
          <a:p>
            <a:pPr marL="0" indent="0" fontAlgn="base">
              <a:buNone/>
            </a:pPr>
            <a:r>
              <a:rPr lang="en-US" sz="1600" b="0" i="0">
                <a:effectLst/>
              </a:rPr>
              <a:t>Please reach out to </a:t>
            </a:r>
            <a:r>
              <a:rPr lang="en-US" sz="1600" b="0" i="0">
                <a:effectLst/>
                <a:hlinkClick r:id="rId2"/>
              </a:rPr>
              <a:t>PADCollaborative@heart.org</a:t>
            </a:r>
            <a:r>
              <a:rPr lang="en-US" sz="1600" b="0" i="0">
                <a:effectLst/>
              </a:rPr>
              <a:t> </a:t>
            </a:r>
          </a:p>
          <a:p>
            <a:pPr marL="0" indent="0" fontAlgn="base">
              <a:buNone/>
            </a:pPr>
            <a:r>
              <a:rPr lang="en-US" sz="2000" i="1">
                <a:solidFill>
                  <a:srgbClr val="000000"/>
                </a:solidFill>
              </a:rPr>
              <a:t>*</a:t>
            </a:r>
            <a:r>
              <a:rPr lang="en-US" sz="2000" b="0" i="1">
                <a:solidFill>
                  <a:srgbClr val="000000"/>
                </a:solidFill>
                <a:effectLst/>
              </a:rPr>
              <a:t> Note: people </a:t>
            </a:r>
            <a:r>
              <a:rPr lang="en-US" sz="2000" i="1">
                <a:solidFill>
                  <a:srgbClr val="000000"/>
                </a:solidFill>
              </a:rPr>
              <a:t>can </a:t>
            </a:r>
            <a:r>
              <a:rPr lang="en-US" sz="2000" b="0" i="1">
                <a:solidFill>
                  <a:srgbClr val="000000"/>
                </a:solidFill>
                <a:effectLst/>
              </a:rPr>
              <a:t>join committees throughout the year by reaching out to </a:t>
            </a:r>
            <a:r>
              <a:rPr lang="en-US" sz="2000" i="1">
                <a:solidFill>
                  <a:srgbClr val="000000"/>
                </a:solidFill>
              </a:rPr>
              <a:t>the </a:t>
            </a:r>
            <a:r>
              <a:rPr lang="en-US" sz="2000" b="0" i="1">
                <a:solidFill>
                  <a:srgbClr val="000000"/>
                </a:solidFill>
                <a:effectLst/>
              </a:rPr>
              <a:t>committee chair/vice chair. </a:t>
            </a:r>
          </a:p>
          <a:p>
            <a:pPr marL="0" indent="0" fontAlgn="base">
              <a:buNone/>
            </a:pPr>
            <a:endParaRPr lang="en-US">
              <a:solidFill>
                <a:srgbClr val="000000"/>
              </a:solidFill>
            </a:endParaRPr>
          </a:p>
          <a:p>
            <a:pPr marL="0" indent="0" fontAlgn="base">
              <a:buNone/>
            </a:pPr>
            <a:endParaRPr lang="en-US" b="0" i="0">
              <a:solidFill>
                <a:srgbClr val="000000"/>
              </a:solidFill>
              <a:effectLst/>
            </a:endParaRPr>
          </a:p>
          <a:p>
            <a:pPr algn="l" rtl="0" fontAlgn="base"/>
            <a:endParaRPr lang="en-US" b="0" i="0">
              <a:solidFill>
                <a:srgbClr val="000000"/>
              </a:solidFill>
              <a:effectLst/>
            </a:endParaRPr>
          </a:p>
          <a:p>
            <a:endParaRPr lang="en-US"/>
          </a:p>
        </p:txBody>
      </p:sp>
      <p:sp>
        <p:nvSpPr>
          <p:cNvPr id="3" name="Slide Number Placeholder 2">
            <a:extLst>
              <a:ext uri="{FF2B5EF4-FFF2-40B4-BE49-F238E27FC236}">
                <a16:creationId xmlns:a16="http://schemas.microsoft.com/office/drawing/2014/main" id="{398AAAAA-3D3E-18F9-0E8E-FC4A725BAE3B}"/>
              </a:ext>
            </a:extLst>
          </p:cNvPr>
          <p:cNvSpPr>
            <a:spLocks noGrp="1"/>
          </p:cNvSpPr>
          <p:nvPr>
            <p:ph type="sldNum" sz="quarter" idx="12"/>
          </p:nvPr>
        </p:nvSpPr>
        <p:spPr/>
        <p:txBody>
          <a:bodyPr/>
          <a:lstStyle/>
          <a:p>
            <a:fld id="{21EAC7E3-D26B-4172-856B-CE68BE773B99}" type="slidenum">
              <a:rPr lang="en-US" smtClean="0"/>
              <a:pPr/>
              <a:t>11</a:t>
            </a:fld>
            <a:endParaRPr lang="en-US"/>
          </a:p>
        </p:txBody>
      </p:sp>
      <p:sp>
        <p:nvSpPr>
          <p:cNvPr id="4" name="Title 3">
            <a:extLst>
              <a:ext uri="{FF2B5EF4-FFF2-40B4-BE49-F238E27FC236}">
                <a16:creationId xmlns:a16="http://schemas.microsoft.com/office/drawing/2014/main" id="{D5B7F393-84D9-23A3-AF8E-EC27DD58E68F}"/>
              </a:ext>
            </a:extLst>
          </p:cNvPr>
          <p:cNvSpPr>
            <a:spLocks noGrp="1"/>
          </p:cNvSpPr>
          <p:nvPr>
            <p:ph type="title"/>
          </p:nvPr>
        </p:nvSpPr>
        <p:spPr/>
        <p:txBody>
          <a:bodyPr>
            <a:normAutofit fontScale="90000"/>
          </a:bodyPr>
          <a:lstStyle/>
          <a:p>
            <a:r>
              <a:rPr lang="en-US" b="1"/>
              <a:t>Committee Interest Timeline </a:t>
            </a:r>
            <a:br>
              <a:rPr lang="en-US" b="1"/>
            </a:br>
            <a:r>
              <a:rPr lang="en-US" b="1"/>
              <a:t>&amp; Process</a:t>
            </a:r>
          </a:p>
        </p:txBody>
      </p:sp>
    </p:spTree>
    <p:extLst>
      <p:ext uri="{BB962C8B-B14F-4D97-AF65-F5344CB8AC3E}">
        <p14:creationId xmlns:p14="http://schemas.microsoft.com/office/powerpoint/2010/main" val="308038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50CE8A-F423-5B76-88E1-E60DB83D6D24}"/>
              </a:ext>
            </a:extLst>
          </p:cNvPr>
          <p:cNvSpPr>
            <a:spLocks noGrp="1"/>
          </p:cNvSpPr>
          <p:nvPr>
            <p:ph idx="1"/>
          </p:nvPr>
        </p:nvSpPr>
        <p:spPr/>
        <p:txBody>
          <a:bodyPr>
            <a:normAutofit fontScale="92500"/>
          </a:bodyPr>
          <a:lstStyle/>
          <a:p>
            <a:pPr marL="0" indent="0">
              <a:buNone/>
            </a:pPr>
            <a:r>
              <a:rPr lang="en-US"/>
              <a:t>In order to ensure the Committees will provide diverse perspective and resources needed to advance the PAD National Action Plan goals, member forms will be reviewed and assessed using these categories:</a:t>
            </a:r>
          </a:p>
          <a:p>
            <a:pPr marL="0" indent="0">
              <a:buNone/>
            </a:pPr>
            <a:endParaRPr lang="en-US"/>
          </a:p>
          <a:p>
            <a:pPr lvl="2"/>
            <a:r>
              <a:rPr lang="en-US" sz="2800"/>
              <a:t>Diversity of Expertise</a:t>
            </a:r>
          </a:p>
          <a:p>
            <a:pPr lvl="2"/>
            <a:r>
              <a:rPr lang="en-US" sz="2800"/>
              <a:t>Leadership in Peripheral Artery Disease focused activities</a:t>
            </a:r>
          </a:p>
          <a:p>
            <a:pPr lvl="2"/>
            <a:r>
              <a:rPr lang="en-US" sz="2800"/>
              <a:t>Geographic Diversity</a:t>
            </a:r>
          </a:p>
          <a:p>
            <a:pPr marL="0" indent="0">
              <a:buNone/>
            </a:pPr>
            <a:endParaRPr lang="en-US">
              <a:highlight>
                <a:srgbClr val="FFFF00"/>
              </a:highlight>
            </a:endParaRPr>
          </a:p>
          <a:p>
            <a:pPr marL="0" indent="0">
              <a:buNone/>
            </a:pPr>
            <a:r>
              <a:rPr lang="en-US" sz="2800">
                <a:solidFill>
                  <a:srgbClr val="000000"/>
                </a:solidFill>
              </a:rPr>
              <a:t>Steering Group members are responsible for electing Committee chair and vice chairs from nominated candidates. Committee chair and vice chair are responsible for electing committee members</a:t>
            </a:r>
            <a:endParaRPr lang="en-US" sz="2800" b="0" i="0">
              <a:solidFill>
                <a:srgbClr val="000000"/>
              </a:solidFill>
              <a:effectLst/>
            </a:endParaRPr>
          </a:p>
          <a:p>
            <a:pPr marL="0" indent="0">
              <a:buNone/>
            </a:pPr>
            <a:endParaRPr lang="en-US">
              <a:highlight>
                <a:srgbClr val="FFFF00"/>
              </a:highlight>
            </a:endParaRPr>
          </a:p>
          <a:p>
            <a:endParaRPr lang="en-US"/>
          </a:p>
          <a:p>
            <a:endParaRPr lang="en-US"/>
          </a:p>
        </p:txBody>
      </p:sp>
      <p:sp>
        <p:nvSpPr>
          <p:cNvPr id="3" name="Slide Number Placeholder 2">
            <a:extLst>
              <a:ext uri="{FF2B5EF4-FFF2-40B4-BE49-F238E27FC236}">
                <a16:creationId xmlns:a16="http://schemas.microsoft.com/office/drawing/2014/main" id="{F5B4CA30-5880-5226-F1ED-95FC951F5F91}"/>
              </a:ext>
            </a:extLst>
          </p:cNvPr>
          <p:cNvSpPr>
            <a:spLocks noGrp="1"/>
          </p:cNvSpPr>
          <p:nvPr>
            <p:ph type="sldNum" sz="quarter" idx="12"/>
          </p:nvPr>
        </p:nvSpPr>
        <p:spPr/>
        <p:txBody>
          <a:bodyPr/>
          <a:lstStyle/>
          <a:p>
            <a:fld id="{21EAC7E3-D26B-4172-856B-CE68BE773B99}" type="slidenum">
              <a:rPr lang="en-US" smtClean="0"/>
              <a:pPr/>
              <a:t>12</a:t>
            </a:fld>
            <a:endParaRPr lang="en-US"/>
          </a:p>
        </p:txBody>
      </p:sp>
      <p:sp>
        <p:nvSpPr>
          <p:cNvPr id="4" name="Title 3">
            <a:extLst>
              <a:ext uri="{FF2B5EF4-FFF2-40B4-BE49-F238E27FC236}">
                <a16:creationId xmlns:a16="http://schemas.microsoft.com/office/drawing/2014/main" id="{47AC0A6C-8A6D-CD0F-95C5-11067C18C8B2}"/>
              </a:ext>
            </a:extLst>
          </p:cNvPr>
          <p:cNvSpPr>
            <a:spLocks noGrp="1"/>
          </p:cNvSpPr>
          <p:nvPr>
            <p:ph type="title"/>
          </p:nvPr>
        </p:nvSpPr>
        <p:spPr/>
        <p:txBody>
          <a:bodyPr>
            <a:normAutofit fontScale="90000"/>
          </a:bodyPr>
          <a:lstStyle/>
          <a:p>
            <a:r>
              <a:rPr lang="en-US" b="1"/>
              <a:t>Committee Makeup</a:t>
            </a:r>
          </a:p>
        </p:txBody>
      </p:sp>
    </p:spTree>
    <p:extLst>
      <p:ext uri="{BB962C8B-B14F-4D97-AF65-F5344CB8AC3E}">
        <p14:creationId xmlns:p14="http://schemas.microsoft.com/office/powerpoint/2010/main" val="397006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D59C89B-CBC2-579C-07FB-B4DCCDDC4383}"/>
              </a:ext>
            </a:extLst>
          </p:cNvPr>
          <p:cNvSpPr>
            <a:spLocks noGrp="1"/>
          </p:cNvSpPr>
          <p:nvPr>
            <p:ph type="sldNum" sz="quarter" idx="12"/>
          </p:nvPr>
        </p:nvSpPr>
        <p:spPr/>
        <p:txBody>
          <a:bodyPr/>
          <a:lstStyle/>
          <a:p>
            <a:fld id="{21EAC7E3-D26B-4172-856B-CE68BE773B99}" type="slidenum">
              <a:rPr lang="en-US" smtClean="0"/>
              <a:pPr/>
              <a:t>13</a:t>
            </a:fld>
            <a:endParaRPr lang="en-US"/>
          </a:p>
        </p:txBody>
      </p:sp>
      <p:sp>
        <p:nvSpPr>
          <p:cNvPr id="4" name="Title 3">
            <a:extLst>
              <a:ext uri="{FF2B5EF4-FFF2-40B4-BE49-F238E27FC236}">
                <a16:creationId xmlns:a16="http://schemas.microsoft.com/office/drawing/2014/main" id="{124066F3-A2AA-C735-5CC0-B7C7676302CA}"/>
              </a:ext>
            </a:extLst>
          </p:cNvPr>
          <p:cNvSpPr>
            <a:spLocks noGrp="1"/>
          </p:cNvSpPr>
          <p:nvPr>
            <p:ph type="title"/>
          </p:nvPr>
        </p:nvSpPr>
        <p:spPr/>
        <p:txBody>
          <a:bodyPr>
            <a:normAutofit fontScale="90000"/>
          </a:bodyPr>
          <a:lstStyle/>
          <a:p>
            <a:r>
              <a:rPr lang="en-US" sz="4000" b="1"/>
              <a:t>PAD Collaborative Core Values as Outlined in Charter</a:t>
            </a:r>
            <a:endParaRPr lang="en-US"/>
          </a:p>
        </p:txBody>
      </p:sp>
      <p:sp>
        <p:nvSpPr>
          <p:cNvPr id="5" name="Text Placeholder 4">
            <a:extLst>
              <a:ext uri="{FF2B5EF4-FFF2-40B4-BE49-F238E27FC236}">
                <a16:creationId xmlns:a16="http://schemas.microsoft.com/office/drawing/2014/main" id="{950AEBD5-AB7C-92D7-3D23-808C0A51C8D4}"/>
              </a:ext>
            </a:extLst>
          </p:cNvPr>
          <p:cNvSpPr txBox="1">
            <a:spLocks/>
          </p:cNvSpPr>
          <p:nvPr/>
        </p:nvSpPr>
        <p:spPr>
          <a:xfrm>
            <a:off x="838200" y="1256479"/>
            <a:ext cx="10358718" cy="535069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lnSpc>
                <a:spcPct val="120000"/>
              </a:lnSpc>
            </a:pPr>
            <a:r>
              <a:rPr lang="en-US" sz="1400" b="1">
                <a:solidFill>
                  <a:srgbClr val="C00000"/>
                </a:solidFill>
              </a:rPr>
              <a:t>We are inclusive</a:t>
            </a:r>
            <a:r>
              <a:rPr lang="en-US" sz="1400">
                <a:solidFill>
                  <a:srgbClr val="C00000"/>
                </a:solidFill>
              </a:rPr>
              <a:t>. </a:t>
            </a:r>
            <a:r>
              <a:rPr lang="en-US" sz="1400"/>
              <a:t>We actively welcome and value partners with different experiences, backgrounds, attributes, abilities, and perspectives. We strive to provide seats at the leadership table that bring diversity to our collaborative effort.  </a:t>
            </a:r>
          </a:p>
          <a:p>
            <a:pPr fontAlgn="base">
              <a:lnSpc>
                <a:spcPct val="120000"/>
              </a:lnSpc>
            </a:pPr>
            <a:r>
              <a:rPr lang="en-US" sz="1400" b="1">
                <a:solidFill>
                  <a:srgbClr val="C00000"/>
                </a:solidFill>
              </a:rPr>
              <a:t>We are committed to advancing racial and health equity</a:t>
            </a:r>
            <a:r>
              <a:rPr lang="en-US" sz="1400"/>
              <a:t>. We understand that systemic issues have a historical context that is racially rooted and can only be mitigated by interventions that take an intersectional lens. We are dedicated to working together to implement goals and tactics outlined in the PAD NAP that center racial equity in their implementation to improve the awareness, diagnosis and treatment of PAD. </a:t>
            </a:r>
          </a:p>
          <a:p>
            <a:pPr fontAlgn="base">
              <a:lnSpc>
                <a:spcPct val="120000"/>
              </a:lnSpc>
            </a:pPr>
            <a:r>
              <a:rPr lang="en-US" sz="1400" b="1">
                <a:solidFill>
                  <a:srgbClr val="C00000"/>
                </a:solidFill>
              </a:rPr>
              <a:t>We are accountable</a:t>
            </a:r>
            <a:r>
              <a:rPr lang="en-US" sz="1400"/>
              <a:t>. We acknowledge and assume responsibility for our actions. We seek to be held accountable by our partners and the communities they serve, and we value and encourage open and honest feedback. We will continually examine our processes through regular evaluations, and we are committed to learning, reflection, and change.   </a:t>
            </a:r>
          </a:p>
          <a:p>
            <a:pPr fontAlgn="base">
              <a:lnSpc>
                <a:spcPct val="120000"/>
              </a:lnSpc>
            </a:pPr>
            <a:r>
              <a:rPr lang="en-US" sz="1400" b="1">
                <a:solidFill>
                  <a:srgbClr val="C00000"/>
                </a:solidFill>
              </a:rPr>
              <a:t>We are respectful</a:t>
            </a:r>
            <a:r>
              <a:rPr lang="en-US" sz="1400"/>
              <a:t>. We communicate and foster relationships in a generous, considerate, and compassionate way. We are not patronizing or harmful in our interactions with our partners. We are mindful of power dynamics and aspire to not be paternalistic.   </a:t>
            </a:r>
          </a:p>
          <a:p>
            <a:pPr fontAlgn="base">
              <a:lnSpc>
                <a:spcPct val="120000"/>
              </a:lnSpc>
            </a:pPr>
            <a:r>
              <a:rPr lang="en-US" sz="1400" b="1">
                <a:solidFill>
                  <a:srgbClr val="C00000"/>
                </a:solidFill>
              </a:rPr>
              <a:t>We are collaborative</a:t>
            </a:r>
            <a:r>
              <a:rPr lang="en-US" sz="1400">
                <a:solidFill>
                  <a:srgbClr val="C00000"/>
                </a:solidFill>
              </a:rPr>
              <a:t>. </a:t>
            </a:r>
            <a:r>
              <a:rPr lang="en-US" sz="1400"/>
              <a:t>We work together for the common good and shared success. We are committed to being active partners by sharing resources, training, and technical assistance. We strive to build long-term relationships and collaborations with partners that support their growth and success.  </a:t>
            </a:r>
          </a:p>
          <a:p>
            <a:pPr fontAlgn="base">
              <a:lnSpc>
                <a:spcPct val="120000"/>
              </a:lnSpc>
            </a:pPr>
            <a:r>
              <a:rPr lang="en-US" sz="1400" b="1">
                <a:solidFill>
                  <a:srgbClr val="C00000"/>
                </a:solidFill>
              </a:rPr>
              <a:t>We are transparent</a:t>
            </a:r>
            <a:r>
              <a:rPr lang="en-US" sz="1400"/>
              <a:t>. We are transparent in our operational practices and how we make decisions.  </a:t>
            </a:r>
          </a:p>
          <a:p>
            <a:pPr fontAlgn="base">
              <a:lnSpc>
                <a:spcPct val="120000"/>
              </a:lnSpc>
            </a:pPr>
            <a:r>
              <a:rPr lang="en-US" sz="1400" b="1">
                <a:solidFill>
                  <a:srgbClr val="C00000"/>
                </a:solidFill>
              </a:rPr>
              <a:t>We believe in science</a:t>
            </a:r>
            <a:r>
              <a:rPr lang="en-US" sz="1400">
                <a:solidFill>
                  <a:srgbClr val="C00000"/>
                </a:solidFill>
              </a:rPr>
              <a:t>.  </a:t>
            </a:r>
            <a:r>
              <a:rPr lang="en-US" sz="1400"/>
              <a:t>Our work will be guided by science and research.  </a:t>
            </a:r>
          </a:p>
        </p:txBody>
      </p:sp>
    </p:spTree>
    <p:extLst>
      <p:ext uri="{BB962C8B-B14F-4D97-AF65-F5344CB8AC3E}">
        <p14:creationId xmlns:p14="http://schemas.microsoft.com/office/powerpoint/2010/main" val="98626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F402B4-2AA8-9BB3-8763-C2ADA5088377}"/>
              </a:ext>
            </a:extLst>
          </p:cNvPr>
          <p:cNvSpPr>
            <a:spLocks noGrp="1"/>
          </p:cNvSpPr>
          <p:nvPr>
            <p:ph idx="1"/>
          </p:nvPr>
        </p:nvSpPr>
        <p:spPr/>
        <p:txBody>
          <a:bodyPr vert="horz" lIns="91440" tIns="45720" rIns="91440" bIns="45720" rtlCol="0" anchor="t">
            <a:normAutofit/>
          </a:bodyPr>
          <a:lstStyle/>
          <a:p>
            <a:r>
              <a:rPr lang="en-US" sz="2800" u="sng">
                <a:solidFill>
                  <a:srgbClr val="0563C1"/>
                </a:solidFill>
                <a:effectLst/>
                <a:ea typeface="Calibri" panose="020F0502020204030204" pitchFamily="34" charset="0"/>
                <a:cs typeface="Times New Roman" panose="02020603050405020304" pitchFamily="18" charset="0"/>
                <a:hlinkClick r:id="rId2"/>
              </a:rPr>
              <a:t>The PAD National Action Plan</a:t>
            </a:r>
            <a:endParaRPr lang="en-US" sz="2800" u="sng">
              <a:solidFill>
                <a:srgbClr val="0563C1"/>
              </a:solidFill>
              <a:effectLst/>
              <a:ea typeface="Calibri" panose="020F0502020204030204" pitchFamily="34" charset="0"/>
              <a:cs typeface="Times New Roman" panose="02020603050405020304" pitchFamily="18" charset="0"/>
            </a:endParaRPr>
          </a:p>
          <a:p>
            <a:r>
              <a:rPr lang="en-US" u="sng">
                <a:solidFill>
                  <a:srgbClr val="0563C1"/>
                </a:solidFill>
                <a:cs typeface="Times New Roman" panose="02020603050405020304" pitchFamily="18" charset="0"/>
              </a:rPr>
              <a:t>Exec Summary</a:t>
            </a:r>
          </a:p>
          <a:p>
            <a:endParaRPr lang="en-US" u="sng">
              <a:solidFill>
                <a:srgbClr val="0563C1"/>
              </a:solidFill>
              <a:cs typeface="Times New Roman" panose="02020603050405020304" pitchFamily="18" charset="0"/>
            </a:endParaRPr>
          </a:p>
          <a:p>
            <a:pPr marL="0" indent="0" algn="l" rtl="0" fontAlgn="base">
              <a:buNone/>
            </a:pPr>
            <a:endParaRPr lang="en-US" b="0" i="0">
              <a:solidFill>
                <a:srgbClr val="000000"/>
              </a:solidFill>
              <a:effectLst/>
              <a:highlight>
                <a:srgbClr val="FFFF00"/>
              </a:highlight>
            </a:endParaRPr>
          </a:p>
        </p:txBody>
      </p:sp>
      <p:sp>
        <p:nvSpPr>
          <p:cNvPr id="3" name="Slide Number Placeholder 2">
            <a:extLst>
              <a:ext uri="{FF2B5EF4-FFF2-40B4-BE49-F238E27FC236}">
                <a16:creationId xmlns:a16="http://schemas.microsoft.com/office/drawing/2014/main" id="{A0296F1D-FBEA-C396-6F7C-1C2E7A66A3E1}"/>
              </a:ext>
            </a:extLst>
          </p:cNvPr>
          <p:cNvSpPr>
            <a:spLocks noGrp="1"/>
          </p:cNvSpPr>
          <p:nvPr>
            <p:ph type="sldNum" sz="quarter" idx="12"/>
          </p:nvPr>
        </p:nvSpPr>
        <p:spPr/>
        <p:txBody>
          <a:bodyPr/>
          <a:lstStyle/>
          <a:p>
            <a:fld id="{21EAC7E3-D26B-4172-856B-CE68BE773B99}" type="slidenum">
              <a:rPr lang="en-US" smtClean="0"/>
              <a:pPr/>
              <a:t>14</a:t>
            </a:fld>
            <a:endParaRPr lang="en-US"/>
          </a:p>
        </p:txBody>
      </p:sp>
      <p:sp>
        <p:nvSpPr>
          <p:cNvPr id="4" name="Title 3">
            <a:extLst>
              <a:ext uri="{FF2B5EF4-FFF2-40B4-BE49-F238E27FC236}">
                <a16:creationId xmlns:a16="http://schemas.microsoft.com/office/drawing/2014/main" id="{A624D2E1-832E-D0FD-3129-93D12F606F5C}"/>
              </a:ext>
            </a:extLst>
          </p:cNvPr>
          <p:cNvSpPr>
            <a:spLocks noGrp="1"/>
          </p:cNvSpPr>
          <p:nvPr>
            <p:ph type="title"/>
          </p:nvPr>
        </p:nvSpPr>
        <p:spPr/>
        <p:txBody>
          <a:bodyPr>
            <a:normAutofit fontScale="90000"/>
          </a:bodyPr>
          <a:lstStyle/>
          <a:p>
            <a:r>
              <a:rPr lang="en-US" b="1"/>
              <a:t>Resource Documents </a:t>
            </a:r>
          </a:p>
        </p:txBody>
      </p:sp>
    </p:spTree>
    <p:extLst>
      <p:ext uri="{BB962C8B-B14F-4D97-AF65-F5344CB8AC3E}">
        <p14:creationId xmlns:p14="http://schemas.microsoft.com/office/powerpoint/2010/main" val="1403477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274337-6C7C-6ABD-D298-F897DDBAFEF9}"/>
              </a:ext>
            </a:extLst>
          </p:cNvPr>
          <p:cNvSpPr>
            <a:spLocks noGrp="1"/>
          </p:cNvSpPr>
          <p:nvPr>
            <p:ph idx="1"/>
          </p:nvPr>
        </p:nvSpPr>
        <p:spPr>
          <a:xfrm>
            <a:off x="2782956" y="1409700"/>
            <a:ext cx="8570843" cy="4767263"/>
          </a:xfrm>
        </p:spPr>
        <p:txBody>
          <a:bodyPr vert="horz" lIns="91440" tIns="45720" rIns="91440" bIns="45720" rtlCol="0" anchor="t">
            <a:normAutofit fontScale="92500"/>
          </a:bodyPr>
          <a:lstStyle/>
          <a:p>
            <a:pPr>
              <a:lnSpc>
                <a:spcPct val="150000"/>
              </a:lnSpc>
              <a:spcBef>
                <a:spcPts val="0"/>
              </a:spcBef>
              <a:buFont typeface="Wingdings" pitchFamily="2" charset="2"/>
              <a:buChar char="Ø"/>
            </a:pPr>
            <a:r>
              <a:rPr lang="en-US" sz="2200"/>
              <a:t>History of the PAD Collaborative</a:t>
            </a:r>
          </a:p>
          <a:p>
            <a:pPr>
              <a:lnSpc>
                <a:spcPct val="150000"/>
              </a:lnSpc>
              <a:spcBef>
                <a:spcPts val="0"/>
              </a:spcBef>
              <a:buFont typeface="Wingdings" pitchFamily="2" charset="2"/>
              <a:buChar char="Ø"/>
            </a:pPr>
            <a:r>
              <a:rPr lang="en-US" sz="2200"/>
              <a:t>PAD Collaborative Member Organizations</a:t>
            </a:r>
          </a:p>
          <a:p>
            <a:pPr>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Structure of the PAD Collaborative</a:t>
            </a:r>
            <a:r>
              <a:rPr lang="en-US" sz="2200">
                <a:ea typeface="Calibri" panose="020F0502020204030204" pitchFamily="34" charset="0"/>
                <a:cs typeface="Times New Roman" panose="02020603050405020304" pitchFamily="18" charset="0"/>
              </a:rPr>
              <a:t>: </a:t>
            </a:r>
          </a:p>
          <a:p>
            <a:pPr lvl="1">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Mission and National Acton Plan Goals</a:t>
            </a:r>
          </a:p>
          <a:p>
            <a:pPr>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Goal Committee Member Responsibilities</a:t>
            </a:r>
          </a:p>
          <a:p>
            <a:pPr>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Nomination Form </a:t>
            </a:r>
          </a:p>
          <a:p>
            <a:pPr>
              <a:lnSpc>
                <a:spcPct val="150000"/>
              </a:lnSpc>
              <a:spcBef>
                <a:spcPts val="0"/>
              </a:spcBef>
              <a:buFont typeface="Wingdings" pitchFamily="2" charset="2"/>
              <a:buChar char="Ø"/>
            </a:pPr>
            <a:r>
              <a:rPr lang="en-US" sz="2200">
                <a:ea typeface="Calibri" panose="020F0502020204030204" pitchFamily="34" charset="0"/>
                <a:cs typeface="Times New Roman" panose="02020603050405020304" pitchFamily="18" charset="0"/>
              </a:rPr>
              <a:t>Application Timeline &amp; Process </a:t>
            </a:r>
          </a:p>
          <a:p>
            <a:pPr>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Resources</a:t>
            </a:r>
          </a:p>
          <a:p>
            <a:pPr lvl="1">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PAD NAP Executive Summary </a:t>
            </a:r>
          </a:p>
          <a:p>
            <a:pPr lvl="1">
              <a:lnSpc>
                <a:spcPct val="150000"/>
              </a:lnSpc>
              <a:spcBef>
                <a:spcPts val="0"/>
              </a:spcBef>
              <a:buFont typeface="Wingdings" pitchFamily="2" charset="2"/>
              <a:buChar char="Ø"/>
            </a:pPr>
            <a:r>
              <a:rPr lang="en-US" sz="2200">
                <a:effectLst/>
                <a:ea typeface="Calibri" panose="020F0502020204030204" pitchFamily="34" charset="0"/>
                <a:cs typeface="Times New Roman" panose="02020603050405020304" pitchFamily="18" charset="0"/>
              </a:rPr>
              <a:t>LINK to National Action Plan </a:t>
            </a:r>
          </a:p>
          <a:p>
            <a:pPr>
              <a:lnSpc>
                <a:spcPct val="150000"/>
              </a:lnSpc>
              <a:spcBef>
                <a:spcPts val="0"/>
              </a:spcBef>
              <a:buFont typeface="Wingdings" pitchFamily="2" charset="2"/>
              <a:buChar char="Ø"/>
            </a:pPr>
            <a:endParaRPr lang="en-US" sz="2000">
              <a:effectLst/>
              <a:ea typeface="Calibri" panose="020F0502020204030204" pitchFamily="34" charset="0"/>
              <a:cs typeface="Times New Roman" panose="02020603050405020304" pitchFamily="18" charset="0"/>
            </a:endParaRPr>
          </a:p>
          <a:p>
            <a:endParaRPr lang="en-US"/>
          </a:p>
          <a:p>
            <a:endParaRPr lang="en-US"/>
          </a:p>
        </p:txBody>
      </p:sp>
      <p:sp>
        <p:nvSpPr>
          <p:cNvPr id="3" name="Slide Number Placeholder 2">
            <a:extLst>
              <a:ext uri="{FF2B5EF4-FFF2-40B4-BE49-F238E27FC236}">
                <a16:creationId xmlns:a16="http://schemas.microsoft.com/office/drawing/2014/main" id="{E2D64617-4B01-2DA2-2F46-7020393BB421}"/>
              </a:ext>
            </a:extLst>
          </p:cNvPr>
          <p:cNvSpPr>
            <a:spLocks noGrp="1"/>
          </p:cNvSpPr>
          <p:nvPr>
            <p:ph type="sldNum" sz="quarter" idx="12"/>
          </p:nvPr>
        </p:nvSpPr>
        <p:spPr/>
        <p:txBody>
          <a:bodyPr/>
          <a:lstStyle/>
          <a:p>
            <a:fld id="{21EAC7E3-D26B-4172-856B-CE68BE773B99}" type="slidenum">
              <a:rPr lang="en-US" smtClean="0"/>
              <a:pPr/>
              <a:t>2</a:t>
            </a:fld>
            <a:endParaRPr lang="en-US"/>
          </a:p>
        </p:txBody>
      </p:sp>
      <p:sp>
        <p:nvSpPr>
          <p:cNvPr id="4" name="Title 3">
            <a:extLst>
              <a:ext uri="{FF2B5EF4-FFF2-40B4-BE49-F238E27FC236}">
                <a16:creationId xmlns:a16="http://schemas.microsoft.com/office/drawing/2014/main" id="{426DB3C4-2F29-6AB8-19DA-686539C93A26}"/>
              </a:ext>
            </a:extLst>
          </p:cNvPr>
          <p:cNvSpPr>
            <a:spLocks noGrp="1"/>
          </p:cNvSpPr>
          <p:nvPr>
            <p:ph type="title"/>
          </p:nvPr>
        </p:nvSpPr>
        <p:spPr>
          <a:xfrm>
            <a:off x="838200" y="382587"/>
            <a:ext cx="10515600" cy="596900"/>
          </a:xfrm>
        </p:spPr>
        <p:txBody>
          <a:bodyPr>
            <a:normAutofit fontScale="90000"/>
          </a:bodyPr>
          <a:lstStyle/>
          <a:p>
            <a:r>
              <a:rPr lang="en-US" b="1"/>
              <a:t>Contents</a:t>
            </a:r>
          </a:p>
        </p:txBody>
      </p:sp>
    </p:spTree>
    <p:extLst>
      <p:ext uri="{BB962C8B-B14F-4D97-AF65-F5344CB8AC3E}">
        <p14:creationId xmlns:p14="http://schemas.microsoft.com/office/powerpoint/2010/main" val="4170927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9C3798C-2FEA-696B-BFEB-D93261A452C3}"/>
              </a:ext>
            </a:extLst>
          </p:cNvPr>
          <p:cNvSpPr>
            <a:spLocks noGrp="1"/>
          </p:cNvSpPr>
          <p:nvPr>
            <p:ph type="sldNum" sz="quarter" idx="12"/>
          </p:nvPr>
        </p:nvSpPr>
        <p:spPr/>
        <p:txBody>
          <a:bodyPr/>
          <a:lstStyle/>
          <a:p>
            <a:fld id="{21EAC7E3-D26B-4172-856B-CE68BE773B99}" type="slidenum">
              <a:rPr lang="en-US" smtClean="0"/>
              <a:pPr/>
              <a:t>3</a:t>
            </a:fld>
            <a:endParaRPr lang="en-US"/>
          </a:p>
        </p:txBody>
      </p:sp>
      <p:sp>
        <p:nvSpPr>
          <p:cNvPr id="4" name="Title 3">
            <a:extLst>
              <a:ext uri="{FF2B5EF4-FFF2-40B4-BE49-F238E27FC236}">
                <a16:creationId xmlns:a16="http://schemas.microsoft.com/office/drawing/2014/main" id="{46FEB87A-0789-C636-8B6C-5FEAE399A2AC}"/>
              </a:ext>
            </a:extLst>
          </p:cNvPr>
          <p:cNvSpPr>
            <a:spLocks noGrp="1"/>
          </p:cNvSpPr>
          <p:nvPr>
            <p:ph type="title"/>
          </p:nvPr>
        </p:nvSpPr>
        <p:spPr/>
        <p:txBody>
          <a:bodyPr>
            <a:noAutofit/>
          </a:bodyPr>
          <a:lstStyle/>
          <a:p>
            <a:r>
              <a:rPr lang="en-US" sz="2800" b="1"/>
              <a:t>History of The PAD Collaborative: </a:t>
            </a:r>
            <a:br>
              <a:rPr lang="en-US" sz="2800" b="1"/>
            </a:br>
            <a:r>
              <a:rPr lang="en-US" sz="2800" b="1">
                <a:solidFill>
                  <a:srgbClr val="C00000"/>
                </a:solidFill>
              </a:rPr>
              <a:t>The PAD National Action Plan (NAP) </a:t>
            </a:r>
            <a:endParaRPr lang="en-US" sz="2800">
              <a:solidFill>
                <a:srgbClr val="C00000"/>
              </a:solidFill>
            </a:endParaRPr>
          </a:p>
        </p:txBody>
      </p:sp>
      <p:sp>
        <p:nvSpPr>
          <p:cNvPr id="8" name="Content Placeholder 7">
            <a:extLst>
              <a:ext uri="{FF2B5EF4-FFF2-40B4-BE49-F238E27FC236}">
                <a16:creationId xmlns:a16="http://schemas.microsoft.com/office/drawing/2014/main" id="{63D9E80D-D475-6C56-FBA6-499D3ABC0A39}"/>
              </a:ext>
            </a:extLst>
          </p:cNvPr>
          <p:cNvSpPr>
            <a:spLocks noGrp="1"/>
          </p:cNvSpPr>
          <p:nvPr>
            <p:ph idx="1"/>
          </p:nvPr>
        </p:nvSpPr>
        <p:spPr>
          <a:xfrm>
            <a:off x="3808073" y="1474787"/>
            <a:ext cx="7983877" cy="4767263"/>
          </a:xfrm>
        </p:spPr>
        <p:txBody>
          <a:bodyPr>
            <a:normAutofit fontScale="92500" lnSpcReduction="20000"/>
          </a:bodyPr>
          <a:lstStyle/>
          <a:p>
            <a:pPr marL="0" indent="0">
              <a:buNone/>
            </a:pPr>
            <a:r>
              <a:rPr lang="en-US" sz="2000" u="sng">
                <a:solidFill>
                  <a:srgbClr val="0563C1"/>
                </a:solidFill>
                <a:effectLst/>
                <a:ea typeface="Calibri" panose="020F0502020204030204" pitchFamily="34" charset="0"/>
                <a:cs typeface="Times New Roman" panose="02020603050405020304" pitchFamily="18" charset="0"/>
                <a:hlinkClick r:id="rId2"/>
              </a:rPr>
              <a:t>The PAD National Action Plan</a:t>
            </a:r>
            <a:r>
              <a:rPr lang="en-US" sz="2000">
                <a:solidFill>
                  <a:srgbClr val="0563C1"/>
                </a:solidFill>
                <a:ea typeface="Calibri" panose="020F0502020204030204" pitchFamily="34" charset="0"/>
                <a:cs typeface="Times New Roman" panose="02020603050405020304" pitchFamily="18" charset="0"/>
              </a:rPr>
              <a:t> </a:t>
            </a:r>
            <a:r>
              <a:rPr lang="en-US" sz="2000">
                <a:ea typeface="Calibri" panose="020F0502020204030204" pitchFamily="34" charset="0"/>
                <a:cs typeface="Times New Roman" panose="02020603050405020304" pitchFamily="18" charset="0"/>
              </a:rPr>
              <a:t>(NAP)</a:t>
            </a:r>
            <a:r>
              <a:rPr lang="en-US" sz="2000"/>
              <a:t>represents a collaborative effort of 26 organizations and more than 50 participants. </a:t>
            </a:r>
          </a:p>
          <a:p>
            <a:pPr marL="0" indent="0">
              <a:buNone/>
            </a:pPr>
            <a:r>
              <a:rPr lang="en-US" sz="2000"/>
              <a:t>Work on the NAP began in 2018 at a PAD Roundtable hosted at the the NIH National Heart, Lung and Blood Institute. Roundtable participants included health care professionals, governmental and nonprofit organizations, patient advocacy groups and PAD patients. </a:t>
            </a:r>
          </a:p>
          <a:p>
            <a:pPr marL="0" indent="0">
              <a:buNone/>
            </a:pPr>
            <a:r>
              <a:rPr lang="en-US" sz="2000"/>
              <a:t>The attendee’s developed strategic goals, actions and tactics that were refined into the PAD National Action Plan at a PAD Summit conveyed by the American Heart Association in 2021. </a:t>
            </a:r>
          </a:p>
          <a:p>
            <a:pPr marL="0" indent="0">
              <a:buNone/>
            </a:pPr>
            <a:r>
              <a:rPr lang="en-US" sz="2000"/>
              <a:t>The Plan was finalized in May of 2022. The National Action Plan serves as the framework for the PAD Collaborative. </a:t>
            </a:r>
          </a:p>
          <a:p>
            <a:pPr marL="0" indent="0">
              <a:buNone/>
            </a:pPr>
            <a:r>
              <a:rPr lang="en-US" sz="2000" b="1">
                <a:effectLst/>
                <a:ea typeface="Calibri" panose="020F0502020204030204" pitchFamily="34" charset="0"/>
                <a:cs typeface="Times New Roman" panose="02020603050405020304" pitchFamily="18" charset="0"/>
              </a:rPr>
              <a:t>The PAD Collaborative, </a:t>
            </a:r>
            <a:r>
              <a:rPr lang="en-US" sz="2000">
                <a:effectLst/>
                <a:ea typeface="Calibri" panose="020F0502020204030204" pitchFamily="34" charset="0"/>
                <a:cs typeface="Times New Roman" panose="02020603050405020304" pitchFamily="18" charset="0"/>
              </a:rPr>
              <a:t>established in August 2022, unites organizations and experts </a:t>
            </a:r>
            <a:r>
              <a:rPr lang="en-US" sz="2000">
                <a:ea typeface="Calibri" panose="020F0502020204030204" pitchFamily="34" charset="0"/>
                <a:cs typeface="Times New Roman" panose="02020603050405020304" pitchFamily="18" charset="0"/>
              </a:rPr>
              <a:t>committed to </a:t>
            </a:r>
            <a:r>
              <a:rPr lang="en-US" sz="2000">
                <a:effectLst/>
                <a:ea typeface="Calibri" panose="020F0502020204030204" pitchFamily="34" charset="0"/>
                <a:cs typeface="Times New Roman" panose="02020603050405020304" pitchFamily="18" charset="0"/>
              </a:rPr>
              <a:t>advancing the PAD NAP to increase public awareness and understanding of PAD, prevent complications, address health barriers and improve quality of life for people living with the disease. </a:t>
            </a:r>
            <a:r>
              <a:rPr lang="en-US" sz="2000">
                <a:ea typeface="Calibri" panose="020F0502020204030204" pitchFamily="34" charset="0"/>
                <a:cs typeface="Times New Roman" panose="02020603050405020304" pitchFamily="18" charset="0"/>
              </a:rPr>
              <a:t>The Collaborative is guided by a Steering Group with implementation activities led by 6 Goal Committees. </a:t>
            </a:r>
            <a:endParaRPr lang="en-US" sz="2000">
              <a:effectLst/>
              <a:ea typeface="Calibri" panose="020F0502020204030204" pitchFamily="34" charset="0"/>
              <a:cs typeface="Times New Roman" panose="02020603050405020304" pitchFamily="18" charset="0"/>
            </a:endParaRPr>
          </a:p>
          <a:p>
            <a:pPr marL="0" indent="0">
              <a:buNone/>
            </a:pPr>
            <a:endParaRPr lang="en-US" sz="2000"/>
          </a:p>
        </p:txBody>
      </p:sp>
      <p:pic>
        <p:nvPicPr>
          <p:cNvPr id="10" name="Picture 9">
            <a:extLst>
              <a:ext uri="{FF2B5EF4-FFF2-40B4-BE49-F238E27FC236}">
                <a16:creationId xmlns:a16="http://schemas.microsoft.com/office/drawing/2014/main" id="{AE6FBAD1-66F4-554F-79C5-8E29332C03F6}"/>
              </a:ext>
            </a:extLst>
          </p:cNvPr>
          <p:cNvPicPr>
            <a:picLocks noChangeAspect="1"/>
          </p:cNvPicPr>
          <p:nvPr/>
        </p:nvPicPr>
        <p:blipFill>
          <a:blip r:embed="rId3"/>
          <a:stretch>
            <a:fillRect/>
          </a:stretch>
        </p:blipFill>
        <p:spPr>
          <a:xfrm>
            <a:off x="322300" y="2359987"/>
            <a:ext cx="2818644" cy="3332162"/>
          </a:xfrm>
          <a:prstGeom prst="rect">
            <a:avLst/>
          </a:prstGeom>
        </p:spPr>
      </p:pic>
    </p:spTree>
    <p:extLst>
      <p:ext uri="{BB962C8B-B14F-4D97-AF65-F5344CB8AC3E}">
        <p14:creationId xmlns:p14="http://schemas.microsoft.com/office/powerpoint/2010/main" val="2909776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FCF9B-4B90-29E3-61E9-2C08E59FF317}"/>
              </a:ext>
            </a:extLst>
          </p:cNvPr>
          <p:cNvSpPr>
            <a:spLocks noGrp="1"/>
          </p:cNvSpPr>
          <p:nvPr>
            <p:ph type="title"/>
          </p:nvPr>
        </p:nvSpPr>
        <p:spPr/>
        <p:txBody>
          <a:bodyPr>
            <a:normAutofit/>
          </a:bodyPr>
          <a:lstStyle/>
          <a:p>
            <a:r>
              <a:rPr lang="en-US" sz="3600" b="1"/>
              <a:t>PAD Collaborative Committed Organizations </a:t>
            </a:r>
          </a:p>
        </p:txBody>
      </p:sp>
      <p:sp>
        <p:nvSpPr>
          <p:cNvPr id="7" name="Slide Number Placeholder 6">
            <a:extLst>
              <a:ext uri="{FF2B5EF4-FFF2-40B4-BE49-F238E27FC236}">
                <a16:creationId xmlns:a16="http://schemas.microsoft.com/office/drawing/2014/main" id="{E03589B3-71A7-6E99-A64B-EBC07FA3E16F}"/>
              </a:ext>
            </a:extLst>
          </p:cNvPr>
          <p:cNvSpPr>
            <a:spLocks noGrp="1"/>
          </p:cNvSpPr>
          <p:nvPr>
            <p:ph type="sldNum" sz="quarter" idx="12"/>
          </p:nvPr>
        </p:nvSpPr>
        <p:spPr>
          <a:xfrm>
            <a:off x="6182552" y="5911850"/>
            <a:ext cx="4852466" cy="768350"/>
          </a:xfrm>
        </p:spPr>
        <p:txBody>
          <a:bodyPr/>
          <a:lstStyle/>
          <a:p>
            <a:pPr marL="0" indent="0">
              <a:buNone/>
            </a:pPr>
            <a:endParaRPr lang="en-US" sz="1800">
              <a:latin typeface="Calibri" panose="020F0502020204030204" pitchFamily="34" charset="0"/>
              <a:cs typeface="Calibri" panose="020F0502020204030204" pitchFamily="34" charset="0"/>
            </a:endParaRPr>
          </a:p>
          <a:p>
            <a:pPr marL="0" indent="0">
              <a:buNone/>
            </a:pPr>
            <a:r>
              <a:rPr lang="en-US" sz="1800">
                <a:solidFill>
                  <a:srgbClr val="C00000"/>
                </a:solidFill>
                <a:latin typeface="Calibri" panose="020F0502020204030204" pitchFamily="34" charset="0"/>
                <a:cs typeface="Calibri" panose="020F0502020204030204" pitchFamily="34" charset="0"/>
              </a:rPr>
              <a:t>* </a:t>
            </a:r>
            <a:r>
              <a:rPr lang="en-US" sz="1800">
                <a:latin typeface="Calibri" panose="020F0502020204030204" pitchFamily="34" charset="0"/>
                <a:cs typeface="Calibri" panose="020F0502020204030204" pitchFamily="34" charset="0"/>
              </a:rPr>
              <a:t>Collaborative Convener</a:t>
            </a:r>
          </a:p>
        </p:txBody>
      </p:sp>
      <p:sp>
        <p:nvSpPr>
          <p:cNvPr id="5" name="Content Placeholder 2">
            <a:extLst>
              <a:ext uri="{FF2B5EF4-FFF2-40B4-BE49-F238E27FC236}">
                <a16:creationId xmlns:a16="http://schemas.microsoft.com/office/drawing/2014/main" id="{7EB4C847-4936-D154-4D93-B8C69EB2947F}"/>
              </a:ext>
            </a:extLst>
          </p:cNvPr>
          <p:cNvSpPr>
            <a:spLocks noGrp="1"/>
          </p:cNvSpPr>
          <p:nvPr>
            <p:ph idx="1"/>
          </p:nvPr>
        </p:nvSpPr>
        <p:spPr>
          <a:xfrm>
            <a:off x="519418" y="1528762"/>
            <a:ext cx="10515600" cy="4767263"/>
          </a:xfrm>
        </p:spPr>
        <p:txBody>
          <a:bodyPr vert="horz" lIns="76200" tIns="38100" rIns="76200" bIns="38100" numCol="2" rtlCol="0" anchor="t">
            <a:normAutofit fontScale="85000" lnSpcReduction="10000"/>
          </a:bodyPr>
          <a:lstStyle/>
          <a:p>
            <a:pPr lvl="2">
              <a:lnSpc>
                <a:spcPct val="150000"/>
              </a:lnSpc>
              <a:spcBef>
                <a:spcPts val="0"/>
              </a:spcBef>
            </a:pPr>
            <a:r>
              <a:rPr lang="en-US" sz="2100">
                <a:solidFill>
                  <a:schemeClr val="tx1"/>
                </a:solidFill>
                <a:cs typeface="Calibri" panose="020F0502020204030204" pitchFamily="34" charset="0"/>
              </a:rPr>
              <a:t>American Assoc. of Cardiovascular &amp; Pulmonary Rehab. </a:t>
            </a:r>
          </a:p>
          <a:p>
            <a:pPr lvl="2">
              <a:lnSpc>
                <a:spcPct val="150000"/>
              </a:lnSpc>
              <a:spcBef>
                <a:spcPts val="0"/>
              </a:spcBef>
            </a:pPr>
            <a:r>
              <a:rPr lang="en-US" sz="2100">
                <a:solidFill>
                  <a:schemeClr val="tx1"/>
                </a:solidFill>
                <a:cs typeface="Calibri" panose="020F0502020204030204" pitchFamily="34" charset="0"/>
              </a:rPr>
              <a:t>American College of Cardiology</a:t>
            </a:r>
            <a:endParaRPr lang="en-US" sz="2100">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American Diabetes Association </a:t>
            </a:r>
          </a:p>
          <a:p>
            <a:pPr lvl="2">
              <a:lnSpc>
                <a:spcPct val="150000"/>
              </a:lnSpc>
              <a:spcBef>
                <a:spcPts val="0"/>
              </a:spcBef>
            </a:pPr>
            <a:r>
              <a:rPr lang="en-US" sz="2100">
                <a:solidFill>
                  <a:schemeClr val="tx1"/>
                </a:solidFill>
                <a:cs typeface="Calibri" panose="020F0502020204030204" pitchFamily="34" charset="0"/>
              </a:rPr>
              <a:t>American Heart Association</a:t>
            </a:r>
            <a:r>
              <a:rPr lang="en-US" sz="2100">
                <a:solidFill>
                  <a:srgbClr val="C00000"/>
                </a:solidFill>
                <a:cs typeface="Calibri" panose="020F0502020204030204" pitchFamily="34" charset="0"/>
              </a:rPr>
              <a:t>*</a:t>
            </a:r>
          </a:p>
          <a:p>
            <a:pPr lvl="2">
              <a:lnSpc>
                <a:spcPct val="150000"/>
              </a:lnSpc>
              <a:spcBef>
                <a:spcPts val="0"/>
              </a:spcBef>
            </a:pPr>
            <a:r>
              <a:rPr lang="en-US" sz="2100">
                <a:solidFill>
                  <a:schemeClr val="tx1"/>
                </a:solidFill>
                <a:cs typeface="Calibri" panose="020F0502020204030204" pitchFamily="34" charset="0"/>
              </a:rPr>
              <a:t>American Podiatric Medical Association</a:t>
            </a:r>
            <a:endParaRPr lang="en-US" sz="2100">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Association of Black Cardiologists</a:t>
            </a:r>
            <a:endParaRPr lang="en-US" sz="2100">
              <a:solidFill>
                <a:srgbClr val="C00000"/>
              </a:solidFill>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Association for the Advancement of Wound Care</a:t>
            </a:r>
            <a:endParaRPr lang="en-US" sz="2100">
              <a:solidFill>
                <a:srgbClr val="C00000"/>
              </a:solidFill>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Centers for Disease Control and Prevention </a:t>
            </a:r>
            <a:endParaRPr lang="en-US" sz="2100">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National Heart Lung &amp; Blood Institute, NIH</a:t>
            </a:r>
            <a:endParaRPr lang="en-US" sz="2100">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Society for Interventional Radiology</a:t>
            </a:r>
            <a:endParaRPr lang="en-US" sz="2100">
              <a:solidFill>
                <a:srgbClr val="C00000"/>
              </a:solidFill>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Society for Cardiovascular Angiography &amp; Interventions</a:t>
            </a:r>
            <a:endParaRPr lang="en-US" sz="2100">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Society for Vascular Medicine</a:t>
            </a:r>
            <a:endParaRPr lang="en-US" sz="2100">
              <a:solidFill>
                <a:srgbClr val="C00000"/>
              </a:solidFill>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Society for Vascular Nursing </a:t>
            </a:r>
          </a:p>
          <a:p>
            <a:pPr lvl="2">
              <a:lnSpc>
                <a:spcPct val="150000"/>
              </a:lnSpc>
              <a:spcBef>
                <a:spcPts val="0"/>
              </a:spcBef>
            </a:pPr>
            <a:r>
              <a:rPr lang="en-US" sz="2100">
                <a:solidFill>
                  <a:schemeClr val="tx1"/>
                </a:solidFill>
                <a:cs typeface="Calibri" panose="020F0502020204030204" pitchFamily="34" charset="0"/>
              </a:rPr>
              <a:t>Society for Vascular Surgery</a:t>
            </a:r>
            <a:endParaRPr lang="en-US" sz="2100">
              <a:solidFill>
                <a:srgbClr val="C00000"/>
              </a:solidFill>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Vascular Cures</a:t>
            </a:r>
            <a:endParaRPr lang="en-US" sz="2100">
              <a:solidFill>
                <a:srgbClr val="C00000"/>
              </a:solidFill>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VIVA</a:t>
            </a:r>
            <a:endParaRPr lang="en-US" sz="2100">
              <a:cs typeface="Calibri" panose="020F0502020204030204" pitchFamily="34" charset="0"/>
            </a:endParaRPr>
          </a:p>
          <a:p>
            <a:pPr lvl="2">
              <a:lnSpc>
                <a:spcPct val="150000"/>
              </a:lnSpc>
              <a:spcBef>
                <a:spcPts val="0"/>
              </a:spcBef>
            </a:pPr>
            <a:r>
              <a:rPr lang="en-US" sz="2100">
                <a:solidFill>
                  <a:schemeClr val="tx1"/>
                </a:solidFill>
                <a:cs typeface="Calibri" panose="020F0502020204030204" pitchFamily="34" charset="0"/>
              </a:rPr>
              <a:t>Women Heart</a:t>
            </a:r>
            <a:r>
              <a:rPr lang="en-US" sz="2100">
                <a:cs typeface="Calibri" panose="020F0502020204030204" pitchFamily="34" charset="0"/>
              </a:rPr>
              <a:t> </a:t>
            </a:r>
          </a:p>
        </p:txBody>
      </p:sp>
    </p:spTree>
    <p:extLst>
      <p:ext uri="{BB962C8B-B14F-4D97-AF65-F5344CB8AC3E}">
        <p14:creationId xmlns:p14="http://schemas.microsoft.com/office/powerpoint/2010/main" val="4128566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36D8795-0C81-FF56-169B-EB265CDDE391}"/>
              </a:ext>
            </a:extLst>
          </p:cNvPr>
          <p:cNvSpPr>
            <a:spLocks noGrp="1"/>
          </p:cNvSpPr>
          <p:nvPr>
            <p:ph type="sldNum" sz="quarter" idx="12"/>
          </p:nvPr>
        </p:nvSpPr>
        <p:spPr/>
        <p:txBody>
          <a:bodyPr/>
          <a:lstStyle/>
          <a:p>
            <a:fld id="{21EAC7E3-D26B-4172-856B-CE68BE773B99}" type="slidenum">
              <a:rPr lang="en-US" smtClean="0">
                <a:latin typeface="Calibri" panose="020F0502020204030204" pitchFamily="34" charset="0"/>
                <a:cs typeface="Calibri" panose="020F0502020204030204" pitchFamily="34" charset="0"/>
              </a:rPr>
              <a:pPr/>
              <a:t>5</a:t>
            </a:fld>
            <a:endParaRPr lang="en-US">
              <a:latin typeface="Calibri" panose="020F0502020204030204" pitchFamily="34" charset="0"/>
              <a:cs typeface="Calibri" panose="020F0502020204030204" pitchFamily="34" charset="0"/>
            </a:endParaRPr>
          </a:p>
        </p:txBody>
      </p:sp>
      <p:sp>
        <p:nvSpPr>
          <p:cNvPr id="4" name="Title 3">
            <a:extLst>
              <a:ext uri="{FF2B5EF4-FFF2-40B4-BE49-F238E27FC236}">
                <a16:creationId xmlns:a16="http://schemas.microsoft.com/office/drawing/2014/main" id="{0C2FE770-E966-90F2-7C27-92639804C97B}"/>
              </a:ext>
            </a:extLst>
          </p:cNvPr>
          <p:cNvSpPr>
            <a:spLocks noGrp="1"/>
          </p:cNvSpPr>
          <p:nvPr>
            <p:ph type="title"/>
          </p:nvPr>
        </p:nvSpPr>
        <p:spPr/>
        <p:txBody>
          <a:bodyPr>
            <a:noAutofit/>
          </a:bodyPr>
          <a:lstStyle/>
          <a:p>
            <a:r>
              <a:rPr lang="en-US" sz="3500" b="1"/>
              <a:t>Snapshot:  Mission and National Action Plan Goals</a:t>
            </a:r>
          </a:p>
        </p:txBody>
      </p:sp>
      <p:sp>
        <p:nvSpPr>
          <p:cNvPr id="5" name="TextBox 4">
            <a:extLst>
              <a:ext uri="{FF2B5EF4-FFF2-40B4-BE49-F238E27FC236}">
                <a16:creationId xmlns:a16="http://schemas.microsoft.com/office/drawing/2014/main" id="{3F872B45-6C7B-5E87-43F2-04B9BD0C1BDA}"/>
              </a:ext>
            </a:extLst>
          </p:cNvPr>
          <p:cNvSpPr txBox="1"/>
          <p:nvPr/>
        </p:nvSpPr>
        <p:spPr>
          <a:xfrm>
            <a:off x="1239576" y="1734188"/>
            <a:ext cx="3808283" cy="3508653"/>
          </a:xfrm>
          <a:prstGeom prst="rect">
            <a:avLst/>
          </a:prstGeom>
          <a:noFill/>
          <a:ln w="28575">
            <a:solidFill>
              <a:srgbClr val="CE2027"/>
            </a:solidFill>
          </a:ln>
        </p:spPr>
        <p:txBody>
          <a:bodyPr wrap="square" rtlCol="0">
            <a:spAutoFit/>
          </a:bodyPr>
          <a:lstStyle/>
          <a:p>
            <a:pPr algn="ctr" rtl="0" fontAlgn="base"/>
            <a:r>
              <a:rPr lang="en-US" sz="2400" b="1" i="0" u="none" strike="noStrike">
                <a:solidFill>
                  <a:srgbClr val="C10E21"/>
                </a:solidFill>
                <a:effectLst/>
                <a:cs typeface="Calibri" panose="020F0502020204030204" pitchFamily="34" charset="0"/>
              </a:rPr>
              <a:t>Mission:</a:t>
            </a:r>
          </a:p>
          <a:p>
            <a:pPr algn="ctr" rtl="0" fontAlgn="base"/>
            <a:r>
              <a:rPr lang="en-US" b="1" i="0" u="none" strike="noStrike">
                <a:solidFill>
                  <a:srgbClr val="C10E21"/>
                </a:solidFill>
                <a:effectLst/>
                <a:cs typeface="Calibri" panose="020F0502020204030204" pitchFamily="34" charset="0"/>
              </a:rPr>
              <a:t>The PAD Collaborative </a:t>
            </a:r>
            <a:r>
              <a:rPr lang="en-US" b="0" i="0">
                <a:solidFill>
                  <a:srgbClr val="000000"/>
                </a:solidFill>
                <a:effectLst/>
                <a:cs typeface="Calibri" panose="020F0502020204030204" pitchFamily="34" charset="0"/>
              </a:rPr>
              <a:t>​</a:t>
            </a:r>
          </a:p>
          <a:p>
            <a:pPr algn="ctr" rtl="0" fontAlgn="base"/>
            <a:r>
              <a:rPr lang="en-US" b="1" i="0" u="none" strike="noStrike">
                <a:solidFill>
                  <a:srgbClr val="C10E21"/>
                </a:solidFill>
                <a:effectLst/>
                <a:cs typeface="Calibri" panose="020F0502020204030204" pitchFamily="34" charset="0"/>
              </a:rPr>
              <a:t>unites organizations and experts </a:t>
            </a:r>
            <a:r>
              <a:rPr lang="en-US" b="0" i="0">
                <a:solidFill>
                  <a:srgbClr val="000000"/>
                </a:solidFill>
                <a:effectLst/>
                <a:cs typeface="Calibri" panose="020F0502020204030204" pitchFamily="34" charset="0"/>
              </a:rPr>
              <a:t>​</a:t>
            </a:r>
          </a:p>
          <a:p>
            <a:pPr algn="ctr" rtl="0" fontAlgn="base"/>
            <a:r>
              <a:rPr lang="en-US" b="1" i="0" u="none" strike="noStrike">
                <a:solidFill>
                  <a:srgbClr val="C10E21"/>
                </a:solidFill>
                <a:effectLst/>
                <a:cs typeface="Calibri" panose="020F0502020204030204" pitchFamily="34" charset="0"/>
              </a:rPr>
              <a:t>committed to advancing the </a:t>
            </a:r>
            <a:r>
              <a:rPr lang="en-US" b="0" i="0">
                <a:solidFill>
                  <a:srgbClr val="000000"/>
                </a:solidFill>
                <a:effectLst/>
                <a:cs typeface="Calibri" panose="020F0502020204030204" pitchFamily="34" charset="0"/>
              </a:rPr>
              <a:t>​</a:t>
            </a:r>
          </a:p>
          <a:p>
            <a:pPr algn="ctr" rtl="0" fontAlgn="base"/>
            <a:r>
              <a:rPr lang="en-US" b="1" i="0" u="none" strike="noStrike">
                <a:solidFill>
                  <a:srgbClr val="C10E21"/>
                </a:solidFill>
                <a:effectLst/>
                <a:cs typeface="Calibri" panose="020F0502020204030204" pitchFamily="34" charset="0"/>
              </a:rPr>
              <a:t>PAD National Action Plan to increase public awareness and understanding of PAD, prevent complications, address health barriers and improve quality of life for people living with the disease</a:t>
            </a:r>
            <a:endParaRPr lang="en-US" b="0" i="0">
              <a:solidFill>
                <a:srgbClr val="000000"/>
              </a:solidFill>
              <a:effectLst/>
              <a:cs typeface="Calibri" panose="020F0502020204030204" pitchFamily="34" charset="0"/>
            </a:endParaRPr>
          </a:p>
          <a:p>
            <a:endParaRPr lang="en-US">
              <a:cs typeface="Calibri" panose="020F0502020204030204" pitchFamily="34" charset="0"/>
            </a:endParaRPr>
          </a:p>
        </p:txBody>
      </p:sp>
      <p:pic>
        <p:nvPicPr>
          <p:cNvPr id="2" name="Picture 1" descr="Text&#10;&#10;Description automatically generated">
            <a:extLst>
              <a:ext uri="{FF2B5EF4-FFF2-40B4-BE49-F238E27FC236}">
                <a16:creationId xmlns:a16="http://schemas.microsoft.com/office/drawing/2014/main" id="{E96B9447-2573-C470-7853-3DE6026C5031}"/>
              </a:ext>
            </a:extLst>
          </p:cNvPr>
          <p:cNvPicPr>
            <a:picLocks noChangeAspect="1"/>
          </p:cNvPicPr>
          <p:nvPr/>
        </p:nvPicPr>
        <p:blipFill>
          <a:blip r:embed="rId2"/>
          <a:stretch>
            <a:fillRect/>
          </a:stretch>
        </p:blipFill>
        <p:spPr>
          <a:xfrm>
            <a:off x="6400607" y="1330353"/>
            <a:ext cx="4801908" cy="5276822"/>
          </a:xfrm>
          <a:prstGeom prst="rect">
            <a:avLst/>
          </a:prstGeom>
        </p:spPr>
      </p:pic>
    </p:spTree>
    <p:extLst>
      <p:ext uri="{BB962C8B-B14F-4D97-AF65-F5344CB8AC3E}">
        <p14:creationId xmlns:p14="http://schemas.microsoft.com/office/powerpoint/2010/main" val="348523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31C908A-DF76-AFB4-AF53-624EB56F07A0}"/>
              </a:ext>
            </a:extLst>
          </p:cNvPr>
          <p:cNvSpPr>
            <a:spLocks noGrp="1"/>
          </p:cNvSpPr>
          <p:nvPr>
            <p:ph type="sldNum" sz="quarter" idx="12"/>
          </p:nvPr>
        </p:nvSpPr>
        <p:spPr/>
        <p:txBody>
          <a:bodyPr/>
          <a:lstStyle/>
          <a:p>
            <a:fld id="{21EAC7E3-D26B-4172-856B-CE68BE773B99}" type="slidenum">
              <a:rPr lang="en-US" smtClean="0"/>
              <a:pPr/>
              <a:t>6</a:t>
            </a:fld>
            <a:endParaRPr lang="en-US"/>
          </a:p>
        </p:txBody>
      </p:sp>
      <p:sp>
        <p:nvSpPr>
          <p:cNvPr id="4" name="Title 3">
            <a:extLst>
              <a:ext uri="{FF2B5EF4-FFF2-40B4-BE49-F238E27FC236}">
                <a16:creationId xmlns:a16="http://schemas.microsoft.com/office/drawing/2014/main" id="{6EBAFF5F-5133-A4E1-2655-72BD1590F0CF}"/>
              </a:ext>
            </a:extLst>
          </p:cNvPr>
          <p:cNvSpPr>
            <a:spLocks noGrp="1"/>
          </p:cNvSpPr>
          <p:nvPr>
            <p:ph type="title"/>
          </p:nvPr>
        </p:nvSpPr>
        <p:spPr>
          <a:xfrm>
            <a:off x="632716" y="611706"/>
            <a:ext cx="10515600" cy="596900"/>
          </a:xfrm>
        </p:spPr>
        <p:txBody>
          <a:bodyPr>
            <a:normAutofit fontScale="90000"/>
          </a:bodyPr>
          <a:lstStyle/>
          <a:p>
            <a:r>
              <a:rPr lang="en-US" sz="3500" b="1"/>
              <a:t>Summary of Goals and Actions </a:t>
            </a:r>
            <a:br>
              <a:rPr lang="en-US" sz="3500" b="1"/>
            </a:br>
            <a:endParaRPr lang="en-US" sz="3500" b="1"/>
          </a:p>
        </p:txBody>
      </p:sp>
      <p:pic>
        <p:nvPicPr>
          <p:cNvPr id="12" name="Picture 11">
            <a:extLst>
              <a:ext uri="{FF2B5EF4-FFF2-40B4-BE49-F238E27FC236}">
                <a16:creationId xmlns:a16="http://schemas.microsoft.com/office/drawing/2014/main" id="{2E6F1BEC-AB58-E09A-7190-37C29D94E05B}"/>
              </a:ext>
            </a:extLst>
          </p:cNvPr>
          <p:cNvPicPr>
            <a:picLocks noChangeAspect="1"/>
          </p:cNvPicPr>
          <p:nvPr/>
        </p:nvPicPr>
        <p:blipFill>
          <a:blip r:embed="rId3"/>
          <a:stretch>
            <a:fillRect/>
          </a:stretch>
        </p:blipFill>
        <p:spPr>
          <a:xfrm>
            <a:off x="2499473" y="1364974"/>
            <a:ext cx="6393825" cy="4717774"/>
          </a:xfrm>
          <a:prstGeom prst="rect">
            <a:avLst/>
          </a:prstGeom>
        </p:spPr>
      </p:pic>
      <p:sp>
        <p:nvSpPr>
          <p:cNvPr id="5" name="TextBox 4">
            <a:extLst>
              <a:ext uri="{FF2B5EF4-FFF2-40B4-BE49-F238E27FC236}">
                <a16:creationId xmlns:a16="http://schemas.microsoft.com/office/drawing/2014/main" id="{9F3074C1-0DDD-9C2D-0947-E524F5116ADE}"/>
              </a:ext>
            </a:extLst>
          </p:cNvPr>
          <p:cNvSpPr txBox="1"/>
          <p:nvPr/>
        </p:nvSpPr>
        <p:spPr>
          <a:xfrm>
            <a:off x="6096000" y="6237843"/>
            <a:ext cx="6097712" cy="307777"/>
          </a:xfrm>
          <a:prstGeom prst="rect">
            <a:avLst/>
          </a:prstGeom>
          <a:noFill/>
        </p:spPr>
        <p:txBody>
          <a:bodyPr wrap="square">
            <a:spAutoFit/>
          </a:bodyPr>
          <a:lstStyle/>
          <a:p>
            <a:r>
              <a:rPr lang="en-US" sz="1400" b="1"/>
              <a:t>* See National Action Plan for all 101 Tactics </a:t>
            </a:r>
            <a:endParaRPr lang="en-US" sz="1400"/>
          </a:p>
        </p:txBody>
      </p:sp>
    </p:spTree>
    <p:extLst>
      <p:ext uri="{BB962C8B-B14F-4D97-AF65-F5344CB8AC3E}">
        <p14:creationId xmlns:p14="http://schemas.microsoft.com/office/powerpoint/2010/main" val="372086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31C908A-DF76-AFB4-AF53-624EB56F07A0}"/>
              </a:ext>
            </a:extLst>
          </p:cNvPr>
          <p:cNvSpPr>
            <a:spLocks noGrp="1"/>
          </p:cNvSpPr>
          <p:nvPr>
            <p:ph type="sldNum" sz="quarter" idx="12"/>
          </p:nvPr>
        </p:nvSpPr>
        <p:spPr/>
        <p:txBody>
          <a:bodyPr/>
          <a:lstStyle/>
          <a:p>
            <a:fld id="{21EAC7E3-D26B-4172-856B-CE68BE773B99}" type="slidenum">
              <a:rPr lang="en-US" smtClean="0"/>
              <a:pPr/>
              <a:t>7</a:t>
            </a:fld>
            <a:endParaRPr lang="en-US"/>
          </a:p>
        </p:txBody>
      </p:sp>
      <p:sp>
        <p:nvSpPr>
          <p:cNvPr id="4" name="Title 3">
            <a:extLst>
              <a:ext uri="{FF2B5EF4-FFF2-40B4-BE49-F238E27FC236}">
                <a16:creationId xmlns:a16="http://schemas.microsoft.com/office/drawing/2014/main" id="{6EBAFF5F-5133-A4E1-2655-72BD1590F0CF}"/>
              </a:ext>
            </a:extLst>
          </p:cNvPr>
          <p:cNvSpPr>
            <a:spLocks noGrp="1"/>
          </p:cNvSpPr>
          <p:nvPr>
            <p:ph type="title"/>
          </p:nvPr>
        </p:nvSpPr>
        <p:spPr>
          <a:xfrm>
            <a:off x="838200" y="548186"/>
            <a:ext cx="10515600" cy="596900"/>
          </a:xfrm>
        </p:spPr>
        <p:txBody>
          <a:bodyPr>
            <a:noAutofit/>
          </a:bodyPr>
          <a:lstStyle/>
          <a:p>
            <a:r>
              <a:rPr lang="en-US" sz="3200" b="1"/>
              <a:t>Summary of Goals and Actions </a:t>
            </a:r>
            <a:br>
              <a:rPr lang="en-US" sz="3200"/>
            </a:br>
            <a:endParaRPr lang="en-US" sz="3200"/>
          </a:p>
        </p:txBody>
      </p:sp>
      <p:pic>
        <p:nvPicPr>
          <p:cNvPr id="10" name="Picture 9">
            <a:extLst>
              <a:ext uri="{FF2B5EF4-FFF2-40B4-BE49-F238E27FC236}">
                <a16:creationId xmlns:a16="http://schemas.microsoft.com/office/drawing/2014/main" id="{8CAA4792-D468-0942-DA0E-CD5BC1697B14}"/>
              </a:ext>
            </a:extLst>
          </p:cNvPr>
          <p:cNvPicPr>
            <a:picLocks noChangeAspect="1"/>
          </p:cNvPicPr>
          <p:nvPr/>
        </p:nvPicPr>
        <p:blipFill>
          <a:blip r:embed="rId3"/>
          <a:stretch>
            <a:fillRect/>
          </a:stretch>
        </p:blipFill>
        <p:spPr>
          <a:xfrm>
            <a:off x="2429565" y="1385986"/>
            <a:ext cx="6898335" cy="4856064"/>
          </a:xfrm>
          <a:prstGeom prst="rect">
            <a:avLst/>
          </a:prstGeom>
        </p:spPr>
      </p:pic>
      <p:sp>
        <p:nvSpPr>
          <p:cNvPr id="2" name="TextBox 1">
            <a:extLst>
              <a:ext uri="{FF2B5EF4-FFF2-40B4-BE49-F238E27FC236}">
                <a16:creationId xmlns:a16="http://schemas.microsoft.com/office/drawing/2014/main" id="{E25304B4-DE45-4DDD-3D0C-A036A02B83BA}"/>
              </a:ext>
            </a:extLst>
          </p:cNvPr>
          <p:cNvSpPr txBox="1"/>
          <p:nvPr/>
        </p:nvSpPr>
        <p:spPr>
          <a:xfrm>
            <a:off x="6096000" y="6237843"/>
            <a:ext cx="6097712" cy="307777"/>
          </a:xfrm>
          <a:prstGeom prst="rect">
            <a:avLst/>
          </a:prstGeom>
          <a:noFill/>
        </p:spPr>
        <p:txBody>
          <a:bodyPr wrap="square">
            <a:spAutoFit/>
          </a:bodyPr>
          <a:lstStyle/>
          <a:p>
            <a:r>
              <a:rPr lang="en-US" sz="1400" b="1"/>
              <a:t>* See National Action Plan for all 101 Tactics </a:t>
            </a:r>
            <a:endParaRPr lang="en-US" sz="1400"/>
          </a:p>
        </p:txBody>
      </p:sp>
    </p:spTree>
    <p:extLst>
      <p:ext uri="{BB962C8B-B14F-4D97-AF65-F5344CB8AC3E}">
        <p14:creationId xmlns:p14="http://schemas.microsoft.com/office/powerpoint/2010/main" val="4035785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31C908A-DF76-AFB4-AF53-624EB56F07A0}"/>
              </a:ext>
            </a:extLst>
          </p:cNvPr>
          <p:cNvSpPr>
            <a:spLocks noGrp="1"/>
          </p:cNvSpPr>
          <p:nvPr>
            <p:ph type="sldNum" sz="quarter" idx="12"/>
          </p:nvPr>
        </p:nvSpPr>
        <p:spPr/>
        <p:txBody>
          <a:bodyPr/>
          <a:lstStyle/>
          <a:p>
            <a:fld id="{21EAC7E3-D26B-4172-856B-CE68BE773B99}" type="slidenum">
              <a:rPr lang="en-US" smtClean="0"/>
              <a:pPr/>
              <a:t>8</a:t>
            </a:fld>
            <a:endParaRPr lang="en-US"/>
          </a:p>
        </p:txBody>
      </p:sp>
      <p:sp>
        <p:nvSpPr>
          <p:cNvPr id="4" name="Title 3">
            <a:extLst>
              <a:ext uri="{FF2B5EF4-FFF2-40B4-BE49-F238E27FC236}">
                <a16:creationId xmlns:a16="http://schemas.microsoft.com/office/drawing/2014/main" id="{6EBAFF5F-5133-A4E1-2655-72BD1590F0CF}"/>
              </a:ext>
            </a:extLst>
          </p:cNvPr>
          <p:cNvSpPr>
            <a:spLocks noGrp="1"/>
          </p:cNvSpPr>
          <p:nvPr>
            <p:ph type="title"/>
          </p:nvPr>
        </p:nvSpPr>
        <p:spPr>
          <a:xfrm>
            <a:off x="838200" y="519238"/>
            <a:ext cx="10515600" cy="596900"/>
          </a:xfrm>
        </p:spPr>
        <p:txBody>
          <a:bodyPr>
            <a:noAutofit/>
          </a:bodyPr>
          <a:lstStyle/>
          <a:p>
            <a:r>
              <a:rPr lang="en-US" sz="3200" b="1"/>
              <a:t>Summary of Goals and Actions </a:t>
            </a:r>
            <a:br>
              <a:rPr lang="en-US" sz="3200"/>
            </a:br>
            <a:endParaRPr lang="en-US" sz="3200"/>
          </a:p>
        </p:txBody>
      </p:sp>
      <p:pic>
        <p:nvPicPr>
          <p:cNvPr id="11" name="Picture 10">
            <a:extLst>
              <a:ext uri="{FF2B5EF4-FFF2-40B4-BE49-F238E27FC236}">
                <a16:creationId xmlns:a16="http://schemas.microsoft.com/office/drawing/2014/main" id="{F9453DBF-6C38-A2BF-9266-F37467312BF5}"/>
              </a:ext>
            </a:extLst>
          </p:cNvPr>
          <p:cNvPicPr>
            <a:picLocks noChangeAspect="1"/>
          </p:cNvPicPr>
          <p:nvPr/>
        </p:nvPicPr>
        <p:blipFill>
          <a:blip r:embed="rId3"/>
          <a:stretch>
            <a:fillRect/>
          </a:stretch>
        </p:blipFill>
        <p:spPr>
          <a:xfrm>
            <a:off x="2708172" y="1630017"/>
            <a:ext cx="7837936" cy="4612033"/>
          </a:xfrm>
          <a:prstGeom prst="rect">
            <a:avLst/>
          </a:prstGeom>
        </p:spPr>
      </p:pic>
      <p:sp>
        <p:nvSpPr>
          <p:cNvPr id="2" name="TextBox 1">
            <a:extLst>
              <a:ext uri="{FF2B5EF4-FFF2-40B4-BE49-F238E27FC236}">
                <a16:creationId xmlns:a16="http://schemas.microsoft.com/office/drawing/2014/main" id="{334312BC-ADE5-72DA-F400-4BCE461E8C9F}"/>
              </a:ext>
            </a:extLst>
          </p:cNvPr>
          <p:cNvSpPr txBox="1"/>
          <p:nvPr/>
        </p:nvSpPr>
        <p:spPr>
          <a:xfrm>
            <a:off x="6096000" y="6237843"/>
            <a:ext cx="6097712" cy="307777"/>
          </a:xfrm>
          <a:prstGeom prst="rect">
            <a:avLst/>
          </a:prstGeom>
          <a:noFill/>
        </p:spPr>
        <p:txBody>
          <a:bodyPr wrap="square">
            <a:spAutoFit/>
          </a:bodyPr>
          <a:lstStyle/>
          <a:p>
            <a:r>
              <a:rPr lang="en-US" sz="1400" b="1"/>
              <a:t>* See National Action Plan for all 101 Tactics </a:t>
            </a:r>
            <a:endParaRPr lang="en-US" sz="1400"/>
          </a:p>
        </p:txBody>
      </p:sp>
    </p:spTree>
    <p:extLst>
      <p:ext uri="{BB962C8B-B14F-4D97-AF65-F5344CB8AC3E}">
        <p14:creationId xmlns:p14="http://schemas.microsoft.com/office/powerpoint/2010/main" val="3913033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96CA05-C8D8-635B-D7DA-1BB71443107B}"/>
              </a:ext>
            </a:extLst>
          </p:cNvPr>
          <p:cNvSpPr>
            <a:spLocks noGrp="1"/>
          </p:cNvSpPr>
          <p:nvPr>
            <p:ph idx="1"/>
          </p:nvPr>
        </p:nvSpPr>
        <p:spPr/>
        <p:txBody>
          <a:bodyPr>
            <a:noAutofit/>
          </a:bodyPr>
          <a:lstStyle/>
          <a:p>
            <a:pPr algn="l" rtl="0" fontAlgn="base"/>
            <a:r>
              <a:rPr lang="en-US" sz="1600" b="1" i="1">
                <a:solidFill>
                  <a:srgbClr val="222222"/>
                </a:solidFill>
                <a:effectLst/>
              </a:rPr>
              <a:t>Goal Committee Members. </a:t>
            </a:r>
            <a:r>
              <a:rPr lang="en-US" sz="1600" b="0" i="0">
                <a:solidFill>
                  <a:srgbClr val="222222"/>
                </a:solidFill>
                <a:effectLst/>
              </a:rPr>
              <a:t>Goal Committee members will work together to execute and advance prioritized plan tactics specific to each goal, as outlined in the PAD NAP. This group will be comprised of volunteers and organization representatives active in the creation of the NAP as well as other individuals interested in implementation of the specific NAP goals.  Goal Committee members play an instrumental role in determining and activating pathways for goal implementation. Goal Committee meeting caden</a:t>
            </a:r>
            <a:r>
              <a:rPr lang="en-US" sz="1600" b="0" i="0">
                <a:solidFill>
                  <a:srgbClr val="000000"/>
                </a:solidFill>
                <a:effectLst/>
              </a:rPr>
              <a:t>ce is at the discretion of each Goal Committee Chair and can vary from monthly to bimonthly.  </a:t>
            </a:r>
          </a:p>
          <a:p>
            <a:pPr algn="l" rtl="0" fontAlgn="base"/>
            <a:r>
              <a:rPr lang="en-US" sz="1600" b="1" i="1">
                <a:solidFill>
                  <a:srgbClr val="111111"/>
                </a:solidFill>
                <a:effectLst/>
              </a:rPr>
              <a:t>Goal Committee Vice Chair</a:t>
            </a:r>
            <a:r>
              <a:rPr lang="en-US" sz="1600">
                <a:solidFill>
                  <a:srgbClr val="111111"/>
                </a:solidFill>
              </a:rPr>
              <a:t>.</a:t>
            </a:r>
            <a:r>
              <a:rPr lang="en-US" sz="1600" b="0" i="0">
                <a:solidFill>
                  <a:srgbClr val="111111"/>
                </a:solidFill>
                <a:effectLst/>
              </a:rPr>
              <a:t> </a:t>
            </a:r>
            <a:r>
              <a:rPr lang="en-US" sz="1600" b="0" i="0">
                <a:solidFill>
                  <a:srgbClr val="000000"/>
                </a:solidFill>
                <a:effectLst/>
              </a:rPr>
              <a:t>The Vice </a:t>
            </a:r>
            <a:r>
              <a:rPr lang="en-US" sz="1600">
                <a:solidFill>
                  <a:srgbClr val="000000"/>
                </a:solidFill>
              </a:rPr>
              <a:t>C</a:t>
            </a:r>
            <a:r>
              <a:rPr lang="en-US" sz="1600" b="0" i="0">
                <a:solidFill>
                  <a:srgbClr val="000000"/>
                </a:solidFill>
                <a:effectLst/>
              </a:rPr>
              <a:t>hair works with the Committee Chair to facilitate, </a:t>
            </a:r>
            <a:r>
              <a:rPr lang="en-US" sz="1600" b="0" i="0">
                <a:solidFill>
                  <a:srgbClr val="111111"/>
                </a:solidFill>
                <a:effectLst/>
              </a:rPr>
              <a:t>coordinate and communicate with committee members– ensuring that the volunteers are actively engaged in advancing the prioritized goals/ tactics identified in the PAD National Action Plan. The Vice-Chair should also seek to develop an understanding of the overall goals of the Committee and build connections to prepare him/herself to serve in the Goal Committee Chair role.</a:t>
            </a:r>
          </a:p>
          <a:p>
            <a:pPr fontAlgn="base"/>
            <a:r>
              <a:rPr lang="en-US" sz="1600" b="1" i="1">
                <a:solidFill>
                  <a:srgbClr val="000000"/>
                </a:solidFill>
                <a:effectLst/>
              </a:rPr>
              <a:t>Goal Committee Chair. </a:t>
            </a:r>
            <a:r>
              <a:rPr lang="en-US" sz="1600">
                <a:solidFill>
                  <a:srgbClr val="000000"/>
                </a:solidFill>
                <a:effectLst/>
              </a:rPr>
              <a:t>The Chair </a:t>
            </a:r>
            <a:r>
              <a:rPr lang="en-US" sz="1600" b="0" i="0">
                <a:solidFill>
                  <a:srgbClr val="000000"/>
                </a:solidFill>
                <a:effectLst/>
              </a:rPr>
              <a:t>will lead strategy for each goal area implementation. They will bring Goal Committee members together to advance prioritized plan tactics. The) Chair will be an individual volunteer leader or organizational representative active in PAD NAP creation or  are interested in supporting plan implementation. The Goal Committee Chair is expected to be an active participant in the Collaborative providing progress updates and recommendations at each of the quarterly Collaborative meeting as well as some Steering Group Meetings. Chairs are expected to coordinate calls of their teams at least monthly. The appointment will last for 2 years with a transition period in July. The first transition will be in July 2023 where one of two current Goal Group Leaders will transition out of their role and a new Vice Chair will join.   </a:t>
            </a:r>
          </a:p>
          <a:p>
            <a:pPr algn="l" rtl="0" fontAlgn="base"/>
            <a:endParaRPr lang="en-US" sz="1600" b="0" i="0">
              <a:solidFill>
                <a:srgbClr val="000000"/>
              </a:solidFill>
              <a:effectLst/>
            </a:endParaRPr>
          </a:p>
          <a:p>
            <a:pPr marL="0" indent="0" algn="l" rtl="0" fontAlgn="base">
              <a:buNone/>
            </a:pPr>
            <a:r>
              <a:rPr lang="en-US" sz="1600" b="0" i="0">
                <a:solidFill>
                  <a:srgbClr val="000000"/>
                </a:solidFill>
                <a:effectLst/>
              </a:rPr>
              <a:t>Note:</a:t>
            </a:r>
            <a:r>
              <a:rPr lang="en-US" sz="1600">
                <a:solidFill>
                  <a:srgbClr val="000000"/>
                </a:solidFill>
              </a:rPr>
              <a:t> Steering Group elects chair and vice chair: Committee chair and vice chair elect committee members</a:t>
            </a:r>
            <a:endParaRPr lang="en-US" sz="1600" b="0" i="0">
              <a:solidFill>
                <a:srgbClr val="000000"/>
              </a:solidFill>
              <a:effectLst/>
            </a:endParaRPr>
          </a:p>
          <a:p>
            <a:endParaRPr lang="en-US" sz="1600"/>
          </a:p>
        </p:txBody>
      </p:sp>
      <p:sp>
        <p:nvSpPr>
          <p:cNvPr id="3" name="Slide Number Placeholder 2">
            <a:extLst>
              <a:ext uri="{FF2B5EF4-FFF2-40B4-BE49-F238E27FC236}">
                <a16:creationId xmlns:a16="http://schemas.microsoft.com/office/drawing/2014/main" id="{50A38014-7E41-D3CE-CC12-EE6B292642E0}"/>
              </a:ext>
            </a:extLst>
          </p:cNvPr>
          <p:cNvSpPr>
            <a:spLocks noGrp="1"/>
          </p:cNvSpPr>
          <p:nvPr>
            <p:ph type="sldNum" sz="quarter" idx="12"/>
          </p:nvPr>
        </p:nvSpPr>
        <p:spPr/>
        <p:txBody>
          <a:bodyPr/>
          <a:lstStyle/>
          <a:p>
            <a:fld id="{21EAC7E3-D26B-4172-856B-CE68BE773B99}" type="slidenum">
              <a:rPr lang="en-US" smtClean="0"/>
              <a:pPr/>
              <a:t>9</a:t>
            </a:fld>
            <a:endParaRPr lang="en-US"/>
          </a:p>
        </p:txBody>
      </p:sp>
      <p:sp>
        <p:nvSpPr>
          <p:cNvPr id="4" name="Title 3">
            <a:extLst>
              <a:ext uri="{FF2B5EF4-FFF2-40B4-BE49-F238E27FC236}">
                <a16:creationId xmlns:a16="http://schemas.microsoft.com/office/drawing/2014/main" id="{55DF227B-472B-B143-7EA6-5F6D867BC735}"/>
              </a:ext>
            </a:extLst>
          </p:cNvPr>
          <p:cNvSpPr>
            <a:spLocks noGrp="1"/>
          </p:cNvSpPr>
          <p:nvPr>
            <p:ph type="title"/>
          </p:nvPr>
        </p:nvSpPr>
        <p:spPr/>
        <p:txBody>
          <a:bodyPr>
            <a:normAutofit fontScale="90000"/>
          </a:bodyPr>
          <a:lstStyle/>
          <a:p>
            <a:r>
              <a:rPr lang="en-US" b="1"/>
              <a:t>Goal Committee Member Charge </a:t>
            </a:r>
          </a:p>
        </p:txBody>
      </p:sp>
    </p:spTree>
    <p:extLst>
      <p:ext uri="{BB962C8B-B14F-4D97-AF65-F5344CB8AC3E}">
        <p14:creationId xmlns:p14="http://schemas.microsoft.com/office/powerpoint/2010/main" val="2891386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HA">
      <a:majorFont>
        <a:latin typeface="Lub Dub Bold"/>
        <a:ea typeface=""/>
        <a:cs typeface=""/>
      </a:majorFont>
      <a:minorFont>
        <a:latin typeface="Lub Dub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fca6cfd-e939-4a8f-9db4-64ac4770dad8">
      <Terms xmlns="http://schemas.microsoft.com/office/infopath/2007/PartnerControls"/>
    </lcf76f155ced4ddcb4097134ff3c332f>
    <SharedWithUsers xmlns="59cda483-c01c-4281-b7ea-e6bea72005d2">
      <UserInfo>
        <DisplayName>Heather Simpson</DisplayName>
        <AccountId>10</AccountId>
        <AccountType/>
      </UserInfo>
      <UserInfo>
        <DisplayName>Josh Davis</DisplayName>
        <AccountId>39</AccountId>
        <AccountType/>
      </UserInfo>
    </SharedWithUsers>
    <TaxCatchAll xmlns="59cda483-c01c-4281-b7ea-e6bea72005d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F2CC64E41C1444C9AEC566CE0EDE864" ma:contentTypeVersion="24" ma:contentTypeDescription="Create a new document." ma:contentTypeScope="" ma:versionID="553d86c1fba4fb94755cab5978afee2c">
  <xsd:schema xmlns:xsd="http://www.w3.org/2001/XMLSchema" xmlns:xs="http://www.w3.org/2001/XMLSchema" xmlns:p="http://schemas.microsoft.com/office/2006/metadata/properties" xmlns:ns2="3fca6cfd-e939-4a8f-9db4-64ac4770dad8" xmlns:ns3="59cda483-c01c-4281-b7ea-e6bea72005d2" targetNamespace="http://schemas.microsoft.com/office/2006/metadata/properties" ma:root="true" ma:fieldsID="2edc219cafc993921242ea315bff8883" ns2:_="" ns3:_="">
    <xsd:import namespace="3fca6cfd-e939-4a8f-9db4-64ac4770dad8"/>
    <xsd:import namespace="59cda483-c01c-4281-b7ea-e6bea72005d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ca6cfd-e939-4a8f-9db4-64ac4770da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cda483-c01c-4281-b7ea-e6bea72005d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6fc4f37-6e89-4d16-8bba-1012a93474b8}" ma:internalName="TaxCatchAll" ma:showField="CatchAllData" ma:web="59cda483-c01c-4281-b7ea-e6bea72005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f4f22ede-e726-4d3d-b195-8dfd25ae0d91" ContentTypeId="0x01" PreviousValue="false"/>
</file>

<file path=customXml/itemProps1.xml><?xml version="1.0" encoding="utf-8"?>
<ds:datastoreItem xmlns:ds="http://schemas.openxmlformats.org/officeDocument/2006/customXml" ds:itemID="{8C2B995B-DFF4-41AC-B6E4-C1EADD869407}">
  <ds:schemaRefs>
    <ds:schemaRef ds:uri="http://schemas.microsoft.com/sharepoint/v3/contenttype/forms"/>
  </ds:schemaRefs>
</ds:datastoreItem>
</file>

<file path=customXml/itemProps2.xml><?xml version="1.0" encoding="utf-8"?>
<ds:datastoreItem xmlns:ds="http://schemas.openxmlformats.org/officeDocument/2006/customXml" ds:itemID="{BD049B57-C605-4383-87A3-36CA098CBA1C}">
  <ds:schemaRefs>
    <ds:schemaRef ds:uri="http://purl.org/dc/terms/"/>
    <ds:schemaRef ds:uri="http://purl.org/dc/dcmitype/"/>
    <ds:schemaRef ds:uri="http://www.w3.org/XML/1998/namespace"/>
    <ds:schemaRef ds:uri="http://schemas.microsoft.com/office/2006/documentManagement/types"/>
    <ds:schemaRef ds:uri="3fca6cfd-e939-4a8f-9db4-64ac4770dad8"/>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59cda483-c01c-4281-b7ea-e6bea72005d2"/>
  </ds:schemaRefs>
</ds:datastoreItem>
</file>

<file path=customXml/itemProps3.xml><?xml version="1.0" encoding="utf-8"?>
<ds:datastoreItem xmlns:ds="http://schemas.openxmlformats.org/officeDocument/2006/customXml" ds:itemID="{427D01E3-5E33-452D-BA94-603C6ED03768}">
  <ds:schemaRefs>
    <ds:schemaRef ds:uri="3fca6cfd-e939-4a8f-9db4-64ac4770dad8"/>
    <ds:schemaRef ds:uri="59cda483-c01c-4281-b7ea-e6bea72005d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6EF3D47B-C2AD-4099-A1A6-4762BAB3020A}">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0</TotalTime>
  <Words>1372</Words>
  <Application>Microsoft Office PowerPoint</Application>
  <PresentationFormat>Widescreen</PresentationFormat>
  <Paragraphs>120</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Lub Dub Bold</vt:lpstr>
      <vt:lpstr>Lub Dub Medium</vt:lpstr>
      <vt:lpstr>Times New Roman</vt:lpstr>
      <vt:lpstr>Wingdings</vt:lpstr>
      <vt:lpstr>Office Theme</vt:lpstr>
      <vt:lpstr>Committee Membership  Information Packet</vt:lpstr>
      <vt:lpstr>Contents</vt:lpstr>
      <vt:lpstr>History of The PAD Collaborative:  The PAD National Action Plan (NAP) </vt:lpstr>
      <vt:lpstr>PAD Collaborative Committed Organizations </vt:lpstr>
      <vt:lpstr>Snapshot:  Mission and National Action Plan Goals</vt:lpstr>
      <vt:lpstr>Summary of Goals and Actions  </vt:lpstr>
      <vt:lpstr>Summary of Goals and Actions  </vt:lpstr>
      <vt:lpstr>Summary of Goals and Actions  </vt:lpstr>
      <vt:lpstr>Goal Committee Member Charge </vt:lpstr>
      <vt:lpstr>Goal Committees</vt:lpstr>
      <vt:lpstr>Committee Interest Timeline  &amp; Process</vt:lpstr>
      <vt:lpstr>Committee Makeup</vt:lpstr>
      <vt:lpstr>PAD Collaborative Core Values as Outlined in Charter</vt:lpstr>
      <vt:lpstr>Resource Documents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Ashley Hall</dc:creator>
  <cp:lastModifiedBy>Lisa Howard</cp:lastModifiedBy>
  <cp:revision>2</cp:revision>
  <dcterms:created xsi:type="dcterms:W3CDTF">2023-02-06T15:54:26Z</dcterms:created>
  <dcterms:modified xsi:type="dcterms:W3CDTF">2025-04-16T21:14:52Z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0x0101008F2CC64E41C1444C9AEC566CE0EDE864</vt:lpwstr>
  </property>
  <property fmtid="{D5CDD505-2E9C-101B-9397-08002B2CF9AE}" pid="3" name="MediaServiceImageTags">
    <vt:lpwstr/>
  </property>
</Properties>
</file>